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01 Who we are" id="{B9E9BC68-94ED-4416-7CA8-430B9A8DF900}">
          <p14:sldIdLst>
            <p14:sldId id="256"/>
            <p14:sldId id="257"/>
          </p14:sldIdLst>
        </p14:section>
        <p14:section name="02 What we do" id="{1B3DC510-044F-49E7-55EF-D65047C90560}">
          <p14:sldIdLst>
            <p14:sldId id="258"/>
          </p14:sldIdLst>
        </p14:section>
        <p14:section name="03 How we do it" id="{C99D0D59-5F50-652C-2C76-A6DD2E9E411C}">
          <p14:sldIdLst>
            <p14:sldId id="259"/>
          </p14:sldIdLst>
        </p14:section>
        <p14:section name="04 Who we work with" id="{3777B4FF-116D-FF0D-0F37-82AC1DDF8D88}">
          <p14:sldIdLst>
            <p14:sldId id="26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22623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warmly, then tell the story. Speak, don't read.
"Doctor, thank you for your time. We'll cover who we are, what we do, how we do it, and who we already work with, in five slides.
We didn't start in billing. We started as a CPA firm, Professional Tax Help. Medical practices came to us for accounting, payroll and tax.
And at tax time we kept seeing the same thing. The billing reports said claims were paid. But when we put those reports next to the bank statements, they didn't always match, and nobody could explain the gap. The billing company had marked the claim paid and moved on. The doctor was left to piece the year together, and it's very hard to build a good tax strategy from that.
That's when we realized: billing companies see the claims. CPAs see the whole story.
Meanwhile, the doctor was managing five separate vendors (biller, bookkeeper, payroll company, bank, CPA), none of them talking to each other, and spending evenings connecting the dots.
So we did something different. We brought expert medical billers under our own roof, supervised by our CPAs, and launched Mediclaimz: medical billing built by people who see the whole financial picture. Your responsibility is patient care. Ours is the business behind it."
[Add a real, anonymous example from a practice you've worked with if you have one.]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row left to right with your hand.
"Here's the problem in one picture. A claim goes out, insurance pays, and the billing system marks it paid. In a lot of practices, that's where the job ends.
Nobody takes that payment to the bank statement to confirm it arrived in full. Some differences are normal, like batched payments, timing and patient balances, but someone should be checking. Then at year end, the doctor is left alone to piece the story together for the CPA.
The market data says this isn't rare. In MGMA's January 2026 poll, 48% of practice leaders said denials and appeals are their biggest revenue leak. MGMA's benchmark puts first-submission denials at about 8%. And the AMA found practices spend around 13 hours a week on prior authorizations alone."
Point to the green tile and share your own number.
"That's why we, a CPA firm, launched medical billing: revenue cycle management that's backed by CPAs and runs end to end."
[REPLACE the green tile with a real, documented Mediclaimz figure, or delete it. Never present the placeholder.]
Sources:
MGMA Stat (poll Jan 6, 2026): https://www.mgma.com/mgma-stat/detecting-and-fixing-leaks-across-the-revenue-cycle
MGMA Stat (Mar 6, 2024), 2023 DataDive Practice Operations: https://www.mgma.com/mgma-stat/strategic-improvements-in-your-rcm-to-reduce-your-practices-claim-denials
AMA (Apr 24, 2025), 2024 Prior Authorization Physician Survey: https://www.ama-assn.org/practice-management/prior-authorization/fixing-prior-auth-nearly-40-prior-authorizations-week-way</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answer to "what do you do?" Trace the arrows with your hand.
"So what do we do? CPA-backed, end-to-end revenue cycle management.
Here's the whole journey of a dollar in your practice. On the left, Team 1, our medical billing experts. They take it from the patient visit through coding, the claim and any denials, until insurance pays and the claim is marked paid.
Now look at the bright step in the middle. In most practices, 'marked paid' is where the work ends. For us, it's the handoff. Team 2, our accountants, take over right there. They match the payment to the bank, review your costs, and build it into your tax and growth plan.
Because they work under one roof, they share what they find. If accounting sees a payment that doesn't match the bank, it goes straight back to billing to chase with the payer. If billing sees one payer consistently paying less, that shapes your forecast.
And every step is supervised by CPAs from Professional Tax Help.
For you, that means three things: you get paid correctly, you keep more of what you earn, and you can grow with confidence."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exactly how each team works.
Team 1, medical billing. First, your insurance contracts: most practices sign one and never look at it again. We review it and check the payer actually pays the agreed rate. Second, coding: accurate and complete, fully supporting the care you documented. Third, and this is where we go the extra mile: denials. We don't just resubmit. We find out why. Sometimes it's the front desk, an eligibility check or a patient detail. Sometimes it's coding or documentation. Sometimes it's the contract itself. Once we know, we fix it, so it stops coming back.
Team 2, accounting. 'Paid' is where they start. They match every payment to your bank statement. They stop the quiet leaks: software subscriptions nobody uses, variable costs that could easily be avoided. And they plan your taxes during the year. For example, in an S corporation, a reasonable W-2 salary for the owner is part of a compliant plan; sometimes another structure makes more sense. It depends on your situation, and we'll never promise a number.
And because you talk to your accountant regularly, growth stops being guesswork. Projections and valuations, which banks often require for a loan, come from real numbers. When you open the next location, Mediclaimz handles credentialing and licensing."
[Confirm before presenting: valuation and lender reports are services you currently provide.]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aren't new to this. We've worked with, and still work with, physicians across very different specialties."
Introduce each briefly, describing the specialty and practice, not results:
- Dr. Vineel Sompalli, cardiology, Orlando Heart &amp; Vascular Center.
- Dr. Sridhar Pinnamaneni, pain management, Pain and Spine Centers of Florida.
- Dr. Seela Ramesh, gastroenterology, Gastroenterology Institute of Orlando.
- Dr. Sleem F'Guyer, pediatrics, All Around Pediatrics in St. Cloud.
Then make the ask directly, and stop talking:
"So here's what we'd suggest: a Revenue-to-Cash and Financial Health Review. We'll look at how your claims move from visit to payment, whether your paid claims match your bank deposits, your denial and payment trends, where costs and subscriptions are leaking, and your tax and growth priorities. You'll come away with a clearer picture whether or not we work together.
Can we find a time in the next two weeks?"
Agree a date before you leave the room.
[Before presenting: confirm each physician has agreed to be named, and that Dr. Sridhar Pinnamaneni is the correct Dr. Pinnamaneni. Fill in contact details. Only call the review free if that has been decided.]
Profile sources:
Sompalli: https://connect.medicalnewstoday.com/provider/dr-vineel-sompalli-1588623334
Pinnamaneni: https://www.adventhealth.com/doctors/sridhar-pinnamaneni-md-1972770204
Ramesh: https://www.vitals.com/doctors/Dr_Seela_Ramesh.html
F'Guyer: https://www.myprivia.com/allaroundpediatrics/providers/dr-sleem-fguyer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01A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713232"/>
            <a:ext cx="11064240" cy="731520"/>
          </a:xfrm>
          <a:prstGeom prst="rect">
            <a:avLst/>
          </a:prstGeom>
          <a:noFill/>
          <a:ln/>
        </p:spPr>
        <p:txBody>
          <a:bodyPr wrap="square" rtlCol="0"/>
          <a:lstStyle>
            <a:lvl1pPr marL="0" indent="0" algn="l">
              <a:buNone/>
              <a:defRPr lang="en-US" sz="3400" b="1" dirty="0">
                <a:solidFill>
                  <a:schemeClr val="bg1"/>
                </a:solidFill>
              </a:defRPr>
            </a:lvl1pPr>
          </a:lstStyle>
          <a:p>
            <a:pPr marL="0" indent="0" algn="l">
              <a:buNone/>
            </a:pPr>
            <a:r>
              <a:rPr lang="en-US" sz="3400" b="1" dirty="0">
                <a:solidFill>
                  <a:schemeClr val="bg1"/>
                </a:solidFill>
              </a:rPr>
              <a:t>Title</a:t>
            </a:r>
            <a:endParaRPr lang="en-US" sz="3400" dirty="0"/>
          </a:p>
        </p:txBody>
      </p:sp>
      <p:pic>
        <p:nvPicPr>
          <p:cNvPr id="3" name="Image 0" descr="preencoded.png"/>
          <p:cNvPicPr>
            <a:picLocks noChangeAspect="1"/>
          </p:cNvPicPr>
          <p:nvPr/>
        </p:nvPicPr>
        <p:blipFill>
          <a:blip r:embed="rId2"/>
          <a:stretch>
            <a:fillRect/>
          </a:stretch>
        </p:blipFill>
        <p:spPr>
          <a:xfrm>
            <a:off x="10195560" y="6327648"/>
            <a:ext cx="1024128" cy="219496"/>
          </a:xfrm>
          <a:prstGeom prst="rect">
            <a:avLst/>
          </a:prstGeom>
        </p:spPr>
      </p:pic>
      <p:sp>
        <p:nvSpPr>
          <p:cNvPr id="25"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8"/>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713232"/>
            <a:ext cx="11064240" cy="731520"/>
          </a:xfrm>
          <a:prstGeom prst="rect">
            <a:avLst/>
          </a:prstGeom>
          <a:noFill/>
          <a:ln/>
        </p:spPr>
        <p:txBody>
          <a:bodyPr wrap="square" rtlCol="0"/>
          <a:lstStyle>
            <a:lvl1pPr marL="0" indent="0" algn="l">
              <a:buNone/>
              <a:defRPr lang="en-US" sz="3400" b="1" dirty="0">
                <a:solidFill>
                  <a:schemeClr val="tx2"/>
                </a:solidFill>
              </a:defRPr>
            </a:lvl1pPr>
          </a:lstStyle>
          <a:p>
            <a:pPr marL="0" indent="0" algn="l">
              <a:buNone/>
            </a:pPr>
            <a:r>
              <a:rPr lang="en-US" sz="3400" b="1" dirty="0">
                <a:solidFill>
                  <a:schemeClr val="tx2"/>
                </a:solidFill>
              </a:rPr>
              <a:t>Title</a:t>
            </a:r>
            <a:endParaRPr lang="en-US" sz="3400" dirty="0"/>
          </a:p>
        </p:txBody>
      </p:sp>
      <p:pic>
        <p:nvPicPr>
          <p:cNvPr id="3" name="Image 0" descr="preencoded.png"/>
          <p:cNvPicPr>
            <a:picLocks noChangeAspect="1"/>
          </p:cNvPicPr>
          <p:nvPr/>
        </p:nvPicPr>
        <p:blipFill>
          <a:blip r:embed="rId2"/>
          <a:stretch>
            <a:fillRect/>
          </a:stretch>
        </p:blipFill>
        <p:spPr>
          <a:xfrm>
            <a:off x="10195560" y="6327648"/>
            <a:ext cx="1024128" cy="219496"/>
          </a:xfrm>
          <a:prstGeom prst="rect">
            <a:avLst/>
          </a:prstGeom>
        </p:spPr>
      </p:pic>
      <p:sp>
        <p:nvSpPr>
          <p:cNvPr id="25"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B7B"/>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8"/>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13.png"/><Relationship Id="rId11" Type="http://schemas.openxmlformats.org/officeDocument/2006/relationships/image" Target="../media/image17.png"/><Relationship Id="rId5" Type="http://schemas.openxmlformats.org/officeDocument/2006/relationships/image" Target="../media/image12.png"/><Relationship Id="rId10" Type="http://schemas.openxmlformats.org/officeDocument/2006/relationships/image" Target="../media/image16.png"/><Relationship Id="rId4" Type="http://schemas.openxmlformats.org/officeDocument/2006/relationships/image" Target="../media/image11.png"/><Relationship Id="rId9"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Logo" descr="preencoded.png"/>
          <p:cNvPicPr>
            <a:picLocks noChangeAspect="1"/>
          </p:cNvPicPr>
          <p:nvPr/>
        </p:nvPicPr>
        <p:blipFill>
          <a:blip r:embed="rId3"/>
          <a:stretch>
            <a:fillRect/>
          </a:stretch>
        </p:blipFill>
        <p:spPr>
          <a:xfrm>
            <a:off x="9326880" y="320040"/>
            <a:ext cx="2286000" cy="489946"/>
          </a:xfrm>
          <a:prstGeom prst="rect">
            <a:avLst/>
          </a:prstGeom>
        </p:spPr>
      </p:pic>
      <p:sp>
        <p:nvSpPr>
          <p:cNvPr id="3" name="Text 0"/>
          <p:cNvSpPr txBox="1"/>
          <p:nvPr/>
        </p:nvSpPr>
        <p:spPr>
          <a:xfrm>
            <a:off x="548640" y="365760"/>
            <a:ext cx="8229600" cy="274320"/>
          </a:xfrm>
          <a:prstGeom prst="rect">
            <a:avLst/>
          </a:prstGeom>
          <a:noFill/>
          <a:ln/>
        </p:spPr>
        <p:txBody>
          <a:bodyPr wrap="square" lIns="0" tIns="0" rIns="0" bIns="0" rtlCol="0" anchor="ctr"/>
          <a:lstStyle/>
          <a:p>
            <a:pPr marL="0" indent="0">
              <a:buNone/>
            </a:pPr>
            <a:r>
              <a:rPr lang="en-US" sz="1200" b="1" kern="0" spc="300" dirty="0">
                <a:solidFill>
                  <a:srgbClr val="6FD3DC"/>
                </a:solidFill>
              </a:rPr>
              <a:t>01  ·  WHO WE ARE</a:t>
            </a:r>
            <a:endParaRPr lang="en-US" sz="1200" dirty="0"/>
          </a:p>
        </p:txBody>
      </p:sp>
      <p:sp>
        <p:nvSpPr>
          <p:cNvPr id="4" name="Text 0"/>
          <p:cNvSpPr>
            <a:spLocks noGrp="1"/>
          </p:cNvSpPr>
          <p:nvPr>
            <p:ph type="title" idx="100" hasCustomPrompt="1"/>
          </p:nvPr>
        </p:nvSpPr>
        <p:spPr>
          <a:xfrm>
            <a:off x="548640" y="713232"/>
            <a:ext cx="11064240" cy="731520"/>
          </a:xfrm>
          <a:prstGeom prst="rect">
            <a:avLst/>
          </a:prstGeom>
          <a:noFill/>
          <a:ln/>
        </p:spPr>
        <p:txBody>
          <a:bodyPr wrap="square" lIns="0" tIns="0" rIns="0" bIns="0" rtlCol="0" anchor="t"/>
          <a:lstStyle/>
          <a:p>
            <a:pPr marL="0" indent="0" algn="l">
              <a:buNone/>
            </a:pPr>
            <a:r>
              <a:rPr lang="en-US" sz="3400" b="1" dirty="0">
                <a:solidFill>
                  <a:schemeClr val="bg1"/>
                </a:solidFill>
              </a:rPr>
              <a:t>Our CPAs Kept Seeing the Same Problem</a:t>
            </a:r>
            <a:endParaRPr lang="en-US" sz="3400" dirty="0"/>
          </a:p>
        </p:txBody>
      </p:sp>
      <p:sp>
        <p:nvSpPr>
          <p:cNvPr id="5" name="Text 2"/>
          <p:cNvSpPr txBox="1"/>
          <p:nvPr/>
        </p:nvSpPr>
        <p:spPr>
          <a:xfrm>
            <a:off x="548640" y="1371600"/>
            <a:ext cx="11064240" cy="411480"/>
          </a:xfrm>
          <a:prstGeom prst="rect">
            <a:avLst/>
          </a:prstGeom>
          <a:noFill/>
          <a:ln/>
        </p:spPr>
        <p:txBody>
          <a:bodyPr wrap="square" lIns="0" tIns="0" rIns="0" bIns="0" rtlCol="0" anchor="ctr"/>
          <a:lstStyle/>
          <a:p>
            <a:pPr marL="0" indent="0">
              <a:buNone/>
            </a:pPr>
            <a:r>
              <a:rPr lang="en-US" sz="2000" b="1" i="1" dirty="0">
                <a:solidFill>
                  <a:srgbClr val="6FD3DC"/>
                </a:solidFill>
              </a:rPr>
              <a:t>Billing companies see the claims. CPAs see the whole story.</a:t>
            </a:r>
            <a:endParaRPr lang="en-US" sz="2000" dirty="0"/>
          </a:p>
        </p:txBody>
      </p:sp>
      <p:sp>
        <p:nvSpPr>
          <p:cNvPr id="6" name="Origin 1"/>
          <p:cNvSpPr/>
          <p:nvPr/>
        </p:nvSpPr>
        <p:spPr>
          <a:xfrm>
            <a:off x="548640" y="2011680"/>
            <a:ext cx="3429000" cy="2331720"/>
          </a:xfrm>
          <a:prstGeom prst="roundRect">
            <a:avLst>
              <a:gd name="adj" fmla="val 3922"/>
            </a:avLst>
          </a:prstGeom>
          <a:solidFill>
            <a:srgbClr val="0B2A50"/>
          </a:solidFill>
          <a:ln w="15875">
            <a:solidFill>
              <a:srgbClr val="1E3A5F"/>
            </a:solidFill>
            <a:prstDash val="solid"/>
          </a:ln>
        </p:spPr>
        <p:txBody>
          <a:bodyPr/>
          <a:lstStyle/>
          <a:p>
            <a:endParaRPr lang="en-US"/>
          </a:p>
        </p:txBody>
      </p:sp>
      <p:sp>
        <p:nvSpPr>
          <p:cNvPr id="7" name="Icon circle"/>
          <p:cNvSpPr/>
          <p:nvPr/>
        </p:nvSpPr>
        <p:spPr>
          <a:xfrm>
            <a:off x="822960" y="2212848"/>
            <a:ext cx="640080" cy="640080"/>
          </a:xfrm>
          <a:prstGeom prst="ellipse">
            <a:avLst/>
          </a:prstGeom>
          <a:solidFill>
            <a:srgbClr val="028A3D"/>
          </a:solidFill>
          <a:ln w="12700">
            <a:solidFill>
              <a:srgbClr val="028A3D"/>
            </a:solidFill>
            <a:prstDash val="solid"/>
          </a:ln>
        </p:spPr>
        <p:txBody>
          <a:bodyPr/>
          <a:lstStyle/>
          <a:p>
            <a:endParaRPr lang="en-US"/>
          </a:p>
        </p:txBody>
      </p:sp>
      <p:pic>
        <p:nvPicPr>
          <p:cNvPr id="8" name="Image 1" descr="preencoded.png"/>
          <p:cNvPicPr>
            <a:picLocks noChangeAspect="1"/>
          </p:cNvPicPr>
          <p:nvPr/>
        </p:nvPicPr>
        <p:blipFill>
          <a:blip r:embed="rId4"/>
          <a:stretch>
            <a:fillRect/>
          </a:stretch>
        </p:blipFill>
        <p:spPr>
          <a:xfrm>
            <a:off x="995782" y="2385670"/>
            <a:ext cx="294437" cy="294437"/>
          </a:xfrm>
          <a:prstGeom prst="rect">
            <a:avLst/>
          </a:prstGeom>
        </p:spPr>
      </p:pic>
      <p:sp>
        <p:nvSpPr>
          <p:cNvPr id="9" name="Text 5"/>
          <p:cNvSpPr txBox="1"/>
          <p:nvPr/>
        </p:nvSpPr>
        <p:spPr>
          <a:xfrm>
            <a:off x="1600200" y="2377440"/>
            <a:ext cx="1828800" cy="292608"/>
          </a:xfrm>
          <a:prstGeom prst="rect">
            <a:avLst/>
          </a:prstGeom>
          <a:noFill/>
          <a:ln/>
        </p:spPr>
        <p:txBody>
          <a:bodyPr wrap="square" lIns="0" tIns="0" rIns="0" bIns="0" rtlCol="0" anchor="ctr"/>
          <a:lstStyle/>
          <a:p>
            <a:pPr marL="0" indent="0">
              <a:buNone/>
            </a:pPr>
            <a:r>
              <a:rPr lang="en-US" sz="1200" b="1" kern="0" spc="200" dirty="0">
                <a:solidFill>
                  <a:srgbClr val="8FA3B8"/>
                </a:solidFill>
              </a:rPr>
              <a:t>STEP 1</a:t>
            </a:r>
            <a:endParaRPr lang="en-US" sz="1200" dirty="0"/>
          </a:p>
        </p:txBody>
      </p:sp>
      <p:sp>
        <p:nvSpPr>
          <p:cNvPr id="10" name="Text 6"/>
          <p:cNvSpPr txBox="1"/>
          <p:nvPr/>
        </p:nvSpPr>
        <p:spPr>
          <a:xfrm>
            <a:off x="822960" y="2971800"/>
            <a:ext cx="2926080" cy="411480"/>
          </a:xfrm>
          <a:prstGeom prst="rect">
            <a:avLst/>
          </a:prstGeom>
          <a:noFill/>
          <a:ln/>
        </p:spPr>
        <p:txBody>
          <a:bodyPr wrap="square" lIns="0" tIns="0" rIns="0" bIns="0" rtlCol="0" anchor="ctr"/>
          <a:lstStyle/>
          <a:p>
            <a:pPr marL="0" indent="0">
              <a:buNone/>
            </a:pPr>
            <a:r>
              <a:rPr lang="en-US" sz="1800" b="1" dirty="0">
                <a:solidFill>
                  <a:srgbClr val="FFFFFF"/>
                </a:solidFill>
              </a:rPr>
              <a:t>We started as a CPA firm</a:t>
            </a:r>
            <a:endParaRPr lang="en-US" sz="1800" dirty="0"/>
          </a:p>
        </p:txBody>
      </p:sp>
      <p:sp>
        <p:nvSpPr>
          <p:cNvPr id="11" name="Text 7"/>
          <p:cNvSpPr txBox="1"/>
          <p:nvPr/>
        </p:nvSpPr>
        <p:spPr>
          <a:xfrm>
            <a:off x="822960" y="3383280"/>
            <a:ext cx="2926080" cy="868680"/>
          </a:xfrm>
          <a:prstGeom prst="rect">
            <a:avLst/>
          </a:prstGeom>
          <a:noFill/>
          <a:ln/>
        </p:spPr>
        <p:txBody>
          <a:bodyPr wrap="square" lIns="0" tIns="0" rIns="0" bIns="0" rtlCol="0" anchor="t"/>
          <a:lstStyle/>
          <a:p>
            <a:pPr marL="0" indent="0">
              <a:buNone/>
            </a:pPr>
            <a:r>
              <a:rPr lang="en-US" sz="1400" dirty="0">
                <a:solidFill>
                  <a:srgbClr val="B8C7D6"/>
                </a:solidFill>
              </a:rPr>
              <a:t>Professional Tax Help (PTH) handles accounting, payroll and tax for medical practices.</a:t>
            </a:r>
            <a:endParaRPr lang="en-US" sz="1400" dirty="0"/>
          </a:p>
        </p:txBody>
      </p:sp>
      <p:sp>
        <p:nvSpPr>
          <p:cNvPr id="12" name="Arrow"/>
          <p:cNvSpPr/>
          <p:nvPr/>
        </p:nvSpPr>
        <p:spPr>
          <a:xfrm>
            <a:off x="4023360" y="3063240"/>
            <a:ext cx="347472" cy="274320"/>
          </a:xfrm>
          <a:prstGeom prst="rightArrow">
            <a:avLst/>
          </a:prstGeom>
          <a:solidFill>
            <a:srgbClr val="3B5878"/>
          </a:solidFill>
          <a:ln w="12700">
            <a:solidFill>
              <a:srgbClr val="3B5878"/>
            </a:solidFill>
            <a:prstDash val="solid"/>
          </a:ln>
        </p:spPr>
        <p:txBody>
          <a:bodyPr/>
          <a:lstStyle/>
          <a:p>
            <a:endParaRPr lang="en-US"/>
          </a:p>
        </p:txBody>
      </p:sp>
      <p:sp>
        <p:nvSpPr>
          <p:cNvPr id="13" name="Origin 2"/>
          <p:cNvSpPr/>
          <p:nvPr/>
        </p:nvSpPr>
        <p:spPr>
          <a:xfrm>
            <a:off x="4389120" y="2011680"/>
            <a:ext cx="3429000" cy="2331720"/>
          </a:xfrm>
          <a:prstGeom prst="roundRect">
            <a:avLst>
              <a:gd name="adj" fmla="val 3922"/>
            </a:avLst>
          </a:prstGeom>
          <a:solidFill>
            <a:srgbClr val="0B2A50"/>
          </a:solidFill>
          <a:ln w="15875">
            <a:solidFill>
              <a:srgbClr val="1E3A5F"/>
            </a:solidFill>
            <a:prstDash val="solid"/>
          </a:ln>
        </p:spPr>
        <p:txBody>
          <a:bodyPr/>
          <a:lstStyle/>
          <a:p>
            <a:endParaRPr lang="en-US"/>
          </a:p>
        </p:txBody>
      </p:sp>
      <p:sp>
        <p:nvSpPr>
          <p:cNvPr id="14" name="Icon circle"/>
          <p:cNvSpPr/>
          <p:nvPr/>
        </p:nvSpPr>
        <p:spPr>
          <a:xfrm>
            <a:off x="4663440" y="2212848"/>
            <a:ext cx="640080" cy="640080"/>
          </a:xfrm>
          <a:prstGeom prst="ellipse">
            <a:avLst/>
          </a:prstGeom>
          <a:solidFill>
            <a:srgbClr val="C0503A"/>
          </a:solidFill>
          <a:ln w="12700">
            <a:solidFill>
              <a:srgbClr val="C0503A"/>
            </a:solidFill>
            <a:prstDash val="solid"/>
          </a:ln>
        </p:spPr>
        <p:txBody>
          <a:bodyPr/>
          <a:lstStyle/>
          <a:p>
            <a:endParaRPr lang="en-US"/>
          </a:p>
        </p:txBody>
      </p:sp>
      <p:pic>
        <p:nvPicPr>
          <p:cNvPr id="15" name="Image 2" descr="preencoded.png"/>
          <p:cNvPicPr>
            <a:picLocks noChangeAspect="1"/>
          </p:cNvPicPr>
          <p:nvPr/>
        </p:nvPicPr>
        <p:blipFill>
          <a:blip r:embed="rId5"/>
          <a:stretch>
            <a:fillRect/>
          </a:stretch>
        </p:blipFill>
        <p:spPr>
          <a:xfrm>
            <a:off x="4836262" y="2385670"/>
            <a:ext cx="294437" cy="294437"/>
          </a:xfrm>
          <a:prstGeom prst="rect">
            <a:avLst/>
          </a:prstGeom>
        </p:spPr>
      </p:pic>
      <p:sp>
        <p:nvSpPr>
          <p:cNvPr id="16" name="Text 11"/>
          <p:cNvSpPr txBox="1"/>
          <p:nvPr/>
        </p:nvSpPr>
        <p:spPr>
          <a:xfrm>
            <a:off x="5440680" y="2377440"/>
            <a:ext cx="1828800" cy="292608"/>
          </a:xfrm>
          <a:prstGeom prst="rect">
            <a:avLst/>
          </a:prstGeom>
          <a:noFill/>
          <a:ln/>
        </p:spPr>
        <p:txBody>
          <a:bodyPr wrap="square" lIns="0" tIns="0" rIns="0" bIns="0" rtlCol="0" anchor="ctr"/>
          <a:lstStyle/>
          <a:p>
            <a:pPr marL="0" indent="0">
              <a:buNone/>
            </a:pPr>
            <a:r>
              <a:rPr lang="en-US" sz="1200" b="1" kern="0" spc="200" dirty="0">
                <a:solidFill>
                  <a:srgbClr val="8FA3B8"/>
                </a:solidFill>
              </a:rPr>
              <a:t>STEP 2</a:t>
            </a:r>
            <a:endParaRPr lang="en-US" sz="1200" dirty="0"/>
          </a:p>
        </p:txBody>
      </p:sp>
      <p:sp>
        <p:nvSpPr>
          <p:cNvPr id="17" name="Text 12"/>
          <p:cNvSpPr txBox="1"/>
          <p:nvPr/>
        </p:nvSpPr>
        <p:spPr>
          <a:xfrm>
            <a:off x="4663440" y="2971800"/>
            <a:ext cx="2926080" cy="411480"/>
          </a:xfrm>
          <a:prstGeom prst="rect">
            <a:avLst/>
          </a:prstGeom>
          <a:noFill/>
          <a:ln/>
        </p:spPr>
        <p:txBody>
          <a:bodyPr wrap="square" lIns="0" tIns="0" rIns="0" bIns="0" rtlCol="0" anchor="ctr"/>
          <a:lstStyle/>
          <a:p>
            <a:pPr marL="0" indent="0">
              <a:buNone/>
            </a:pPr>
            <a:r>
              <a:rPr lang="en-US" sz="1800" b="1" dirty="0">
                <a:solidFill>
                  <a:srgbClr val="FFFFFF"/>
                </a:solidFill>
              </a:rPr>
              <a:t>We saw what billing missed</a:t>
            </a:r>
            <a:endParaRPr lang="en-US" sz="1800" dirty="0"/>
          </a:p>
        </p:txBody>
      </p:sp>
      <p:sp>
        <p:nvSpPr>
          <p:cNvPr id="18" name="Text 13"/>
          <p:cNvSpPr txBox="1"/>
          <p:nvPr/>
        </p:nvSpPr>
        <p:spPr>
          <a:xfrm>
            <a:off x="4663440" y="3383280"/>
            <a:ext cx="2926080" cy="868680"/>
          </a:xfrm>
          <a:prstGeom prst="rect">
            <a:avLst/>
          </a:prstGeom>
          <a:noFill/>
          <a:ln/>
        </p:spPr>
        <p:txBody>
          <a:bodyPr wrap="square" lIns="0" tIns="0" rIns="0" bIns="0" rtlCol="0" anchor="t"/>
          <a:lstStyle/>
          <a:p>
            <a:pPr marL="0" indent="0">
              <a:buNone/>
            </a:pPr>
            <a:r>
              <a:rPr lang="en-US" sz="1400" dirty="0">
                <a:solidFill>
                  <a:srgbClr val="B8C7D6"/>
                </a:solidFill>
              </a:rPr>
              <a:t>At tax time, revenue marked "paid" didn't always match the bank, and no one could explain the gap.</a:t>
            </a:r>
            <a:endParaRPr lang="en-US" sz="1400" dirty="0"/>
          </a:p>
        </p:txBody>
      </p:sp>
      <p:sp>
        <p:nvSpPr>
          <p:cNvPr id="19" name="Arrow"/>
          <p:cNvSpPr/>
          <p:nvPr/>
        </p:nvSpPr>
        <p:spPr>
          <a:xfrm>
            <a:off x="7863840" y="3063240"/>
            <a:ext cx="347472" cy="274320"/>
          </a:xfrm>
          <a:prstGeom prst="rightArrow">
            <a:avLst/>
          </a:prstGeom>
          <a:solidFill>
            <a:srgbClr val="3B5878"/>
          </a:solidFill>
          <a:ln w="12700">
            <a:solidFill>
              <a:srgbClr val="3B5878"/>
            </a:solidFill>
            <a:prstDash val="solid"/>
          </a:ln>
        </p:spPr>
        <p:txBody>
          <a:bodyPr/>
          <a:lstStyle/>
          <a:p>
            <a:endParaRPr lang="en-US"/>
          </a:p>
        </p:txBody>
      </p:sp>
      <p:sp>
        <p:nvSpPr>
          <p:cNvPr id="20" name="Origin 3"/>
          <p:cNvSpPr/>
          <p:nvPr/>
        </p:nvSpPr>
        <p:spPr>
          <a:xfrm>
            <a:off x="8229600" y="2011680"/>
            <a:ext cx="3429000" cy="2331720"/>
          </a:xfrm>
          <a:prstGeom prst="roundRect">
            <a:avLst>
              <a:gd name="adj" fmla="val 3922"/>
            </a:avLst>
          </a:prstGeom>
          <a:solidFill>
            <a:srgbClr val="0B2A50"/>
          </a:solidFill>
          <a:ln w="15875">
            <a:solidFill>
              <a:srgbClr val="1E3A5F"/>
            </a:solidFill>
            <a:prstDash val="solid"/>
          </a:ln>
        </p:spPr>
        <p:txBody>
          <a:bodyPr/>
          <a:lstStyle/>
          <a:p>
            <a:endParaRPr lang="en-US"/>
          </a:p>
        </p:txBody>
      </p:sp>
      <p:sp>
        <p:nvSpPr>
          <p:cNvPr id="21" name="Icon circle"/>
          <p:cNvSpPr/>
          <p:nvPr/>
        </p:nvSpPr>
        <p:spPr>
          <a:xfrm>
            <a:off x="8503920" y="2212848"/>
            <a:ext cx="640080" cy="640080"/>
          </a:xfrm>
          <a:prstGeom prst="ellipse">
            <a:avLst/>
          </a:prstGeom>
          <a:solidFill>
            <a:srgbClr val="00A0AF"/>
          </a:solidFill>
          <a:ln w="12700">
            <a:solidFill>
              <a:srgbClr val="00A0AF"/>
            </a:solidFill>
            <a:prstDash val="solid"/>
          </a:ln>
        </p:spPr>
        <p:txBody>
          <a:bodyPr/>
          <a:lstStyle/>
          <a:p>
            <a:endParaRPr lang="en-US"/>
          </a:p>
        </p:txBody>
      </p:sp>
      <p:pic>
        <p:nvPicPr>
          <p:cNvPr id="22" name="Image 3" descr="preencoded.png"/>
          <p:cNvPicPr>
            <a:picLocks noChangeAspect="1"/>
          </p:cNvPicPr>
          <p:nvPr/>
        </p:nvPicPr>
        <p:blipFill>
          <a:blip r:embed="rId6"/>
          <a:stretch>
            <a:fillRect/>
          </a:stretch>
        </p:blipFill>
        <p:spPr>
          <a:xfrm>
            <a:off x="8676742" y="2385670"/>
            <a:ext cx="294437" cy="294437"/>
          </a:xfrm>
          <a:prstGeom prst="rect">
            <a:avLst/>
          </a:prstGeom>
        </p:spPr>
      </p:pic>
      <p:sp>
        <p:nvSpPr>
          <p:cNvPr id="23" name="Text 17"/>
          <p:cNvSpPr txBox="1"/>
          <p:nvPr/>
        </p:nvSpPr>
        <p:spPr>
          <a:xfrm>
            <a:off x="9281160" y="2377440"/>
            <a:ext cx="1828800" cy="292608"/>
          </a:xfrm>
          <a:prstGeom prst="rect">
            <a:avLst/>
          </a:prstGeom>
          <a:noFill/>
          <a:ln/>
        </p:spPr>
        <p:txBody>
          <a:bodyPr wrap="square" lIns="0" tIns="0" rIns="0" bIns="0" rtlCol="0" anchor="ctr"/>
          <a:lstStyle/>
          <a:p>
            <a:pPr marL="0" indent="0">
              <a:buNone/>
            </a:pPr>
            <a:r>
              <a:rPr lang="en-US" sz="1200" b="1" kern="0" spc="200" dirty="0">
                <a:solidFill>
                  <a:srgbClr val="8FA3B8"/>
                </a:solidFill>
              </a:rPr>
              <a:t>STEP 3</a:t>
            </a:r>
            <a:endParaRPr lang="en-US" sz="1200" dirty="0"/>
          </a:p>
        </p:txBody>
      </p:sp>
      <p:sp>
        <p:nvSpPr>
          <p:cNvPr id="24" name="Text 18"/>
          <p:cNvSpPr txBox="1"/>
          <p:nvPr/>
        </p:nvSpPr>
        <p:spPr>
          <a:xfrm>
            <a:off x="8503920" y="2971800"/>
            <a:ext cx="2926080" cy="411480"/>
          </a:xfrm>
          <a:prstGeom prst="rect">
            <a:avLst/>
          </a:prstGeom>
          <a:noFill/>
          <a:ln/>
        </p:spPr>
        <p:txBody>
          <a:bodyPr wrap="square" lIns="0" tIns="0" rIns="0" bIns="0" rtlCol="0" anchor="ctr"/>
          <a:lstStyle/>
          <a:p>
            <a:pPr marL="0" indent="0">
              <a:buNone/>
            </a:pPr>
            <a:r>
              <a:rPr lang="en-US" sz="1800" b="1" dirty="0">
                <a:solidFill>
                  <a:srgbClr val="FFFFFF"/>
                </a:solidFill>
              </a:rPr>
              <a:t>So we launched Mediclaimz</a:t>
            </a:r>
            <a:endParaRPr lang="en-US" sz="1800" dirty="0"/>
          </a:p>
        </p:txBody>
      </p:sp>
      <p:sp>
        <p:nvSpPr>
          <p:cNvPr id="25" name="Text 19"/>
          <p:cNvSpPr txBox="1"/>
          <p:nvPr/>
        </p:nvSpPr>
        <p:spPr>
          <a:xfrm>
            <a:off x="8503920" y="3383280"/>
            <a:ext cx="2926080" cy="868680"/>
          </a:xfrm>
          <a:prstGeom prst="rect">
            <a:avLst/>
          </a:prstGeom>
          <a:noFill/>
          <a:ln/>
        </p:spPr>
        <p:txBody>
          <a:bodyPr wrap="square" lIns="0" tIns="0" rIns="0" bIns="0" rtlCol="0" anchor="t"/>
          <a:lstStyle/>
          <a:p>
            <a:pPr marL="0" indent="0">
              <a:buNone/>
            </a:pPr>
            <a:r>
              <a:rPr lang="en-US" sz="1400" dirty="0">
                <a:solidFill>
                  <a:srgbClr val="B8C7D6"/>
                </a:solidFill>
              </a:rPr>
              <a:t>We brought expert medical billers under our roof, supervised by our CPAs.</a:t>
            </a:r>
            <a:endParaRPr lang="en-US" sz="1400" dirty="0"/>
          </a:p>
        </p:txBody>
      </p:sp>
      <p:sp>
        <p:nvSpPr>
          <p:cNvPr id="26" name="Text 20"/>
          <p:cNvSpPr txBox="1"/>
          <p:nvPr/>
        </p:nvSpPr>
        <p:spPr>
          <a:xfrm>
            <a:off x="548640" y="4754880"/>
            <a:ext cx="7315200" cy="274320"/>
          </a:xfrm>
          <a:prstGeom prst="rect">
            <a:avLst/>
          </a:prstGeom>
          <a:noFill/>
          <a:ln/>
        </p:spPr>
        <p:txBody>
          <a:bodyPr wrap="square" lIns="0" tIns="0" rIns="0" bIns="0" rtlCol="0" anchor="ctr"/>
          <a:lstStyle/>
          <a:p>
            <a:pPr marL="0" indent="0">
              <a:buNone/>
            </a:pPr>
            <a:r>
              <a:rPr lang="en-US" sz="1200" b="1" kern="0" spc="200" dirty="0">
                <a:solidFill>
                  <a:srgbClr val="F0A08F"/>
                </a:solidFill>
              </a:rPr>
              <a:t>WHAT PRACTICE OWNERS WERE LEFT WITH</a:t>
            </a:r>
            <a:endParaRPr lang="en-US" sz="1200" dirty="0"/>
          </a:p>
        </p:txBody>
      </p:sp>
      <p:sp>
        <p:nvSpPr>
          <p:cNvPr id="27" name="Icon circle"/>
          <p:cNvSpPr/>
          <p:nvPr/>
        </p:nvSpPr>
        <p:spPr>
          <a:xfrm>
            <a:off x="548640" y="5166360"/>
            <a:ext cx="548640" cy="548640"/>
          </a:xfrm>
          <a:prstGeom prst="ellipse">
            <a:avLst/>
          </a:prstGeom>
          <a:solidFill>
            <a:srgbClr val="C0503A"/>
          </a:solidFill>
          <a:ln w="12700">
            <a:solidFill>
              <a:srgbClr val="C0503A"/>
            </a:solidFill>
            <a:prstDash val="solid"/>
          </a:ln>
        </p:spPr>
        <p:txBody>
          <a:bodyPr/>
          <a:lstStyle/>
          <a:p>
            <a:endParaRPr lang="en-US"/>
          </a:p>
        </p:txBody>
      </p:sp>
      <p:pic>
        <p:nvPicPr>
          <p:cNvPr id="28" name="Image 4" descr="preencoded.png"/>
          <p:cNvPicPr>
            <a:picLocks noChangeAspect="1"/>
          </p:cNvPicPr>
          <p:nvPr/>
        </p:nvPicPr>
        <p:blipFill>
          <a:blip r:embed="rId7"/>
          <a:stretch>
            <a:fillRect/>
          </a:stretch>
        </p:blipFill>
        <p:spPr>
          <a:xfrm>
            <a:off x="696773" y="5314493"/>
            <a:ext cx="252374" cy="252374"/>
          </a:xfrm>
          <a:prstGeom prst="rect">
            <a:avLst/>
          </a:prstGeom>
        </p:spPr>
      </p:pic>
      <p:sp>
        <p:nvSpPr>
          <p:cNvPr id="29" name="Text 22"/>
          <p:cNvSpPr txBox="1"/>
          <p:nvPr/>
        </p:nvSpPr>
        <p:spPr>
          <a:xfrm>
            <a:off x="1261872" y="5120640"/>
            <a:ext cx="2834640" cy="329184"/>
          </a:xfrm>
          <a:prstGeom prst="rect">
            <a:avLst/>
          </a:prstGeom>
          <a:noFill/>
          <a:ln/>
        </p:spPr>
        <p:txBody>
          <a:bodyPr wrap="square" lIns="0" tIns="0" rIns="0" bIns="0" rtlCol="0" anchor="ctr"/>
          <a:lstStyle/>
          <a:p>
            <a:pPr marL="0" indent="0">
              <a:buNone/>
            </a:pPr>
            <a:r>
              <a:rPr lang="en-US" sz="1600" b="1" dirty="0">
                <a:solidFill>
                  <a:srgbClr val="FFFFFF"/>
                </a:solidFill>
              </a:rPr>
              <a:t>Five vendors</a:t>
            </a:r>
            <a:endParaRPr lang="en-US" sz="1600" dirty="0"/>
          </a:p>
        </p:txBody>
      </p:sp>
      <p:sp>
        <p:nvSpPr>
          <p:cNvPr id="30" name="Text 23"/>
          <p:cNvSpPr txBox="1"/>
          <p:nvPr/>
        </p:nvSpPr>
        <p:spPr>
          <a:xfrm>
            <a:off x="1261872" y="5449824"/>
            <a:ext cx="2834640" cy="685800"/>
          </a:xfrm>
          <a:prstGeom prst="rect">
            <a:avLst/>
          </a:prstGeom>
          <a:noFill/>
          <a:ln/>
        </p:spPr>
        <p:txBody>
          <a:bodyPr wrap="square" lIns="0" tIns="0" rIns="0" bIns="0" rtlCol="0" anchor="t"/>
          <a:lstStyle/>
          <a:p>
            <a:pPr marL="0" indent="0">
              <a:buNone/>
            </a:pPr>
            <a:r>
              <a:rPr lang="en-US" sz="1300" dirty="0">
                <a:solidFill>
                  <a:srgbClr val="B8C7D6"/>
                </a:solidFill>
              </a:rPr>
              <a:t>Biller, bookkeeper, payroll, bank and CPA, none talking to each other</a:t>
            </a:r>
            <a:endParaRPr lang="en-US" sz="1300" dirty="0"/>
          </a:p>
        </p:txBody>
      </p:sp>
      <p:sp>
        <p:nvSpPr>
          <p:cNvPr id="31" name="Icon circle"/>
          <p:cNvSpPr/>
          <p:nvPr/>
        </p:nvSpPr>
        <p:spPr>
          <a:xfrm>
            <a:off x="4389120" y="5166360"/>
            <a:ext cx="548640" cy="548640"/>
          </a:xfrm>
          <a:prstGeom prst="ellipse">
            <a:avLst/>
          </a:prstGeom>
          <a:solidFill>
            <a:srgbClr val="C0503A"/>
          </a:solidFill>
          <a:ln w="12700">
            <a:solidFill>
              <a:srgbClr val="C0503A"/>
            </a:solidFill>
            <a:prstDash val="solid"/>
          </a:ln>
        </p:spPr>
        <p:txBody>
          <a:bodyPr/>
          <a:lstStyle/>
          <a:p>
            <a:endParaRPr lang="en-US"/>
          </a:p>
        </p:txBody>
      </p:sp>
      <p:pic>
        <p:nvPicPr>
          <p:cNvPr id="32" name="Image 5" descr="preencoded.png"/>
          <p:cNvPicPr>
            <a:picLocks noChangeAspect="1"/>
          </p:cNvPicPr>
          <p:nvPr/>
        </p:nvPicPr>
        <p:blipFill>
          <a:blip r:embed="rId8"/>
          <a:stretch>
            <a:fillRect/>
          </a:stretch>
        </p:blipFill>
        <p:spPr>
          <a:xfrm>
            <a:off x="4537253" y="5314493"/>
            <a:ext cx="252374" cy="252374"/>
          </a:xfrm>
          <a:prstGeom prst="rect">
            <a:avLst/>
          </a:prstGeom>
        </p:spPr>
      </p:pic>
      <p:sp>
        <p:nvSpPr>
          <p:cNvPr id="33" name="Text 25"/>
          <p:cNvSpPr txBox="1"/>
          <p:nvPr/>
        </p:nvSpPr>
        <p:spPr>
          <a:xfrm>
            <a:off x="5102352" y="5120640"/>
            <a:ext cx="2834640" cy="329184"/>
          </a:xfrm>
          <a:prstGeom prst="rect">
            <a:avLst/>
          </a:prstGeom>
          <a:noFill/>
          <a:ln/>
        </p:spPr>
        <p:txBody>
          <a:bodyPr wrap="square" lIns="0" tIns="0" rIns="0" bIns="0" rtlCol="0" anchor="ctr"/>
          <a:lstStyle/>
          <a:p>
            <a:pPr marL="0" indent="0">
              <a:buNone/>
            </a:pPr>
            <a:r>
              <a:rPr lang="en-US" sz="1600" b="1" dirty="0">
                <a:solidFill>
                  <a:srgbClr val="FFFFFF"/>
                </a:solidFill>
              </a:rPr>
              <a:t>Extra hours</a:t>
            </a:r>
            <a:endParaRPr lang="en-US" sz="1600" dirty="0"/>
          </a:p>
        </p:txBody>
      </p:sp>
      <p:sp>
        <p:nvSpPr>
          <p:cNvPr id="34" name="Text 26"/>
          <p:cNvSpPr txBox="1"/>
          <p:nvPr/>
        </p:nvSpPr>
        <p:spPr>
          <a:xfrm>
            <a:off x="5102352" y="5449824"/>
            <a:ext cx="2834640" cy="685800"/>
          </a:xfrm>
          <a:prstGeom prst="rect">
            <a:avLst/>
          </a:prstGeom>
          <a:noFill/>
          <a:ln/>
        </p:spPr>
        <p:txBody>
          <a:bodyPr wrap="square" lIns="0" tIns="0" rIns="0" bIns="0" rtlCol="0" anchor="t"/>
          <a:lstStyle/>
          <a:p>
            <a:pPr marL="0" indent="0">
              <a:buNone/>
            </a:pPr>
            <a:r>
              <a:rPr lang="en-US" sz="1300" dirty="0">
                <a:solidFill>
                  <a:srgbClr val="B8C7D6"/>
                </a:solidFill>
              </a:rPr>
              <a:t>Evenings spent connecting the dots after clinic</a:t>
            </a:r>
            <a:endParaRPr lang="en-US" sz="1300" dirty="0"/>
          </a:p>
        </p:txBody>
      </p:sp>
      <p:sp>
        <p:nvSpPr>
          <p:cNvPr id="35" name="Icon circle"/>
          <p:cNvSpPr/>
          <p:nvPr/>
        </p:nvSpPr>
        <p:spPr>
          <a:xfrm>
            <a:off x="8229600" y="5166360"/>
            <a:ext cx="548640" cy="548640"/>
          </a:xfrm>
          <a:prstGeom prst="ellipse">
            <a:avLst/>
          </a:prstGeom>
          <a:solidFill>
            <a:srgbClr val="C0503A"/>
          </a:solidFill>
          <a:ln w="12700">
            <a:solidFill>
              <a:srgbClr val="C0503A"/>
            </a:solidFill>
            <a:prstDash val="solid"/>
          </a:ln>
        </p:spPr>
        <p:txBody>
          <a:bodyPr/>
          <a:lstStyle/>
          <a:p>
            <a:endParaRPr lang="en-US"/>
          </a:p>
        </p:txBody>
      </p:sp>
      <p:pic>
        <p:nvPicPr>
          <p:cNvPr id="36" name="Image 6" descr="preencoded.png"/>
          <p:cNvPicPr>
            <a:picLocks noChangeAspect="1"/>
          </p:cNvPicPr>
          <p:nvPr/>
        </p:nvPicPr>
        <p:blipFill>
          <a:blip r:embed="rId4"/>
          <a:stretch>
            <a:fillRect/>
          </a:stretch>
        </p:blipFill>
        <p:spPr>
          <a:xfrm>
            <a:off x="8377733" y="5314493"/>
            <a:ext cx="252374" cy="252374"/>
          </a:xfrm>
          <a:prstGeom prst="rect">
            <a:avLst/>
          </a:prstGeom>
        </p:spPr>
      </p:pic>
      <p:sp>
        <p:nvSpPr>
          <p:cNvPr id="37" name="Text 28"/>
          <p:cNvSpPr txBox="1"/>
          <p:nvPr/>
        </p:nvSpPr>
        <p:spPr>
          <a:xfrm>
            <a:off x="8942832" y="5120640"/>
            <a:ext cx="2834640" cy="329184"/>
          </a:xfrm>
          <a:prstGeom prst="rect">
            <a:avLst/>
          </a:prstGeom>
          <a:noFill/>
          <a:ln/>
        </p:spPr>
        <p:txBody>
          <a:bodyPr wrap="square" lIns="0" tIns="0" rIns="0" bIns="0" rtlCol="0" anchor="ctr"/>
          <a:lstStyle/>
          <a:p>
            <a:pPr marL="0" indent="0">
              <a:buNone/>
            </a:pPr>
            <a:r>
              <a:rPr lang="en-US" sz="1600" b="1" dirty="0">
                <a:solidFill>
                  <a:srgbClr val="FFFFFF"/>
                </a:solidFill>
              </a:rPr>
              <a:t>Tax-time surprises</a:t>
            </a:r>
            <a:endParaRPr lang="en-US" sz="1600" dirty="0"/>
          </a:p>
        </p:txBody>
      </p:sp>
      <p:sp>
        <p:nvSpPr>
          <p:cNvPr id="38" name="Text 29"/>
          <p:cNvSpPr txBox="1"/>
          <p:nvPr/>
        </p:nvSpPr>
        <p:spPr>
          <a:xfrm>
            <a:off x="8942832" y="5449824"/>
            <a:ext cx="2834640" cy="685800"/>
          </a:xfrm>
          <a:prstGeom prst="rect">
            <a:avLst/>
          </a:prstGeom>
          <a:noFill/>
          <a:ln/>
        </p:spPr>
        <p:txBody>
          <a:bodyPr wrap="square" lIns="0" tIns="0" rIns="0" bIns="0" rtlCol="0" anchor="t"/>
          <a:lstStyle/>
          <a:p>
            <a:pPr marL="0" indent="0">
              <a:buNone/>
            </a:pPr>
            <a:r>
              <a:rPr lang="en-US" sz="1300" dirty="0">
                <a:solidFill>
                  <a:srgbClr val="B8C7D6"/>
                </a:solidFill>
              </a:rPr>
              <a:t>A year-end plan built from an incomplete story</a:t>
            </a:r>
            <a:endParaRPr lang="en-US" sz="1300" dirty="0"/>
          </a:p>
        </p:txBody>
      </p:sp>
      <p:sp>
        <p:nvSpPr>
          <p:cNvPr id="39"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8FA3B8"/>
                </a:solidFill>
              </a:defRPr>
            </a:lvl1pPr>
          </a:lstStyle>
          <a:p>
            <a:pPr algn="r"/>
            <a:fld id="{F7021451-1387-4CA6-816F-3879F97B5CBC}" type="slidenum">
              <a:rPr lang="en-US" b="0"/>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365760"/>
            <a:ext cx="8229600" cy="274320"/>
          </a:xfrm>
          <a:prstGeom prst="rect">
            <a:avLst/>
          </a:prstGeom>
          <a:noFill/>
          <a:ln/>
        </p:spPr>
        <p:txBody>
          <a:bodyPr wrap="square" lIns="0" tIns="0" rIns="0" bIns="0" rtlCol="0" anchor="ctr"/>
          <a:lstStyle/>
          <a:p>
            <a:pPr marL="0" indent="0">
              <a:buNone/>
            </a:pPr>
            <a:r>
              <a:rPr lang="en-US" sz="1200" b="1" kern="0" spc="300" dirty="0">
                <a:solidFill>
                  <a:srgbClr val="00A0AF"/>
                </a:solidFill>
              </a:rPr>
              <a:t>01  ·  WHO WE ARE  ·  WHAT WE SAW</a:t>
            </a:r>
            <a:endParaRPr lang="en-US" sz="1200" dirty="0"/>
          </a:p>
        </p:txBody>
      </p:sp>
      <p:sp>
        <p:nvSpPr>
          <p:cNvPr id="3" name="Text 0"/>
          <p:cNvSpPr>
            <a:spLocks noGrp="1"/>
          </p:cNvSpPr>
          <p:nvPr>
            <p:ph type="title" idx="100" hasCustomPrompt="1"/>
          </p:nvPr>
        </p:nvSpPr>
        <p:spPr>
          <a:xfrm>
            <a:off x="548640" y="713232"/>
            <a:ext cx="11064240" cy="731520"/>
          </a:xfrm>
          <a:prstGeom prst="rect">
            <a:avLst/>
          </a:prstGeom>
          <a:noFill/>
          <a:ln/>
        </p:spPr>
        <p:txBody>
          <a:bodyPr wrap="square" lIns="0" tIns="0" rIns="0" bIns="0" rtlCol="0" anchor="t"/>
          <a:lstStyle/>
          <a:p>
            <a:pPr marL="0" indent="0" algn="l">
              <a:buNone/>
            </a:pPr>
            <a:r>
              <a:rPr lang="en-US" sz="3400" b="1" dirty="0">
                <a:solidFill>
                  <a:schemeClr val="tx2"/>
                </a:solidFill>
              </a:rPr>
              <a:t>"Paid" in the System Isn't Proof the Money Arrived</a:t>
            </a:r>
            <a:endParaRPr lang="en-US" sz="3400" dirty="0"/>
          </a:p>
        </p:txBody>
      </p:sp>
      <p:sp>
        <p:nvSpPr>
          <p:cNvPr id="4" name="Gap step 1"/>
          <p:cNvSpPr/>
          <p:nvPr/>
        </p:nvSpPr>
        <p:spPr>
          <a:xfrm>
            <a:off x="548640" y="1691640"/>
            <a:ext cx="1874520" cy="868680"/>
          </a:xfrm>
          <a:prstGeom prst="roundRect">
            <a:avLst>
              <a:gd name="adj" fmla="val 10526"/>
            </a:avLst>
          </a:prstGeom>
          <a:solidFill>
            <a:srgbClr val="EEF4F7"/>
          </a:solidFill>
          <a:ln w="15875">
            <a:solidFill>
              <a:srgbClr val="EEF4F7"/>
            </a:solidFill>
            <a:prstDash val="solid"/>
          </a:ln>
        </p:spPr>
        <p:txBody>
          <a:bodyPr/>
          <a:lstStyle/>
          <a:p>
            <a:endParaRPr lang="en-US"/>
          </a:p>
        </p:txBody>
      </p:sp>
      <p:sp>
        <p:nvSpPr>
          <p:cNvPr id="5" name="Text 3"/>
          <p:cNvSpPr txBox="1"/>
          <p:nvPr/>
        </p:nvSpPr>
        <p:spPr>
          <a:xfrm>
            <a:off x="640080" y="1691640"/>
            <a:ext cx="1691640" cy="868680"/>
          </a:xfrm>
          <a:prstGeom prst="rect">
            <a:avLst/>
          </a:prstGeom>
          <a:noFill/>
          <a:ln/>
        </p:spPr>
        <p:txBody>
          <a:bodyPr wrap="square" lIns="0" tIns="0" rIns="0" bIns="0" rtlCol="0" anchor="ctr"/>
          <a:lstStyle/>
          <a:p>
            <a:pPr marL="0" indent="0" algn="ctr">
              <a:buNone/>
            </a:pPr>
            <a:r>
              <a:rPr lang="en-US" sz="1600" b="1" dirty="0">
                <a:solidFill>
                  <a:srgbClr val="002551"/>
                </a:solidFill>
              </a:rPr>
              <a:t>Claim submitted</a:t>
            </a:r>
            <a:endParaRPr lang="en-US" sz="1600" dirty="0"/>
          </a:p>
        </p:txBody>
      </p:sp>
      <p:sp>
        <p:nvSpPr>
          <p:cNvPr id="6" name="Arrow"/>
          <p:cNvSpPr/>
          <p:nvPr/>
        </p:nvSpPr>
        <p:spPr>
          <a:xfrm>
            <a:off x="2459736" y="1993392"/>
            <a:ext cx="347472" cy="274320"/>
          </a:xfrm>
          <a:prstGeom prst="rightArrow">
            <a:avLst/>
          </a:prstGeom>
          <a:solidFill>
            <a:srgbClr val="9AAAB8"/>
          </a:solidFill>
          <a:ln w="12700">
            <a:solidFill>
              <a:srgbClr val="9AAAB8"/>
            </a:solidFill>
            <a:prstDash val="solid"/>
          </a:ln>
        </p:spPr>
        <p:txBody>
          <a:bodyPr/>
          <a:lstStyle/>
          <a:p>
            <a:endParaRPr lang="en-US"/>
          </a:p>
        </p:txBody>
      </p:sp>
      <p:sp>
        <p:nvSpPr>
          <p:cNvPr id="7" name="Gap step 2"/>
          <p:cNvSpPr/>
          <p:nvPr/>
        </p:nvSpPr>
        <p:spPr>
          <a:xfrm>
            <a:off x="2845613" y="1691640"/>
            <a:ext cx="1874520" cy="868680"/>
          </a:xfrm>
          <a:prstGeom prst="roundRect">
            <a:avLst>
              <a:gd name="adj" fmla="val 10526"/>
            </a:avLst>
          </a:prstGeom>
          <a:solidFill>
            <a:srgbClr val="EEF4F7"/>
          </a:solidFill>
          <a:ln w="15875">
            <a:solidFill>
              <a:srgbClr val="EEF4F7"/>
            </a:solidFill>
            <a:prstDash val="solid"/>
          </a:ln>
        </p:spPr>
        <p:txBody>
          <a:bodyPr/>
          <a:lstStyle/>
          <a:p>
            <a:endParaRPr lang="en-US"/>
          </a:p>
        </p:txBody>
      </p:sp>
      <p:sp>
        <p:nvSpPr>
          <p:cNvPr id="8" name="Text 6"/>
          <p:cNvSpPr txBox="1"/>
          <p:nvPr/>
        </p:nvSpPr>
        <p:spPr>
          <a:xfrm>
            <a:off x="2937053" y="1691640"/>
            <a:ext cx="1691640" cy="868680"/>
          </a:xfrm>
          <a:prstGeom prst="rect">
            <a:avLst/>
          </a:prstGeom>
          <a:noFill/>
          <a:ln/>
        </p:spPr>
        <p:txBody>
          <a:bodyPr wrap="square" lIns="0" tIns="0" rIns="0" bIns="0" rtlCol="0" anchor="ctr"/>
          <a:lstStyle/>
          <a:p>
            <a:pPr marL="0" indent="0" algn="ctr">
              <a:buNone/>
            </a:pPr>
            <a:r>
              <a:rPr lang="en-US" sz="1600" b="1" dirty="0">
                <a:solidFill>
                  <a:srgbClr val="002551"/>
                </a:solidFill>
              </a:rPr>
              <a:t>Insurance pays</a:t>
            </a:r>
            <a:endParaRPr lang="en-US" sz="1600" dirty="0"/>
          </a:p>
        </p:txBody>
      </p:sp>
      <p:sp>
        <p:nvSpPr>
          <p:cNvPr id="9" name="Arrow"/>
          <p:cNvSpPr/>
          <p:nvPr/>
        </p:nvSpPr>
        <p:spPr>
          <a:xfrm>
            <a:off x="4756709" y="1993392"/>
            <a:ext cx="347472" cy="274320"/>
          </a:xfrm>
          <a:prstGeom prst="rightArrow">
            <a:avLst/>
          </a:prstGeom>
          <a:solidFill>
            <a:srgbClr val="9AAAB8"/>
          </a:solidFill>
          <a:ln w="12700">
            <a:solidFill>
              <a:srgbClr val="9AAAB8"/>
            </a:solidFill>
            <a:prstDash val="solid"/>
          </a:ln>
        </p:spPr>
        <p:txBody>
          <a:bodyPr/>
          <a:lstStyle/>
          <a:p>
            <a:endParaRPr lang="en-US"/>
          </a:p>
        </p:txBody>
      </p:sp>
      <p:sp>
        <p:nvSpPr>
          <p:cNvPr id="10" name="Gap step 3"/>
          <p:cNvSpPr/>
          <p:nvPr/>
        </p:nvSpPr>
        <p:spPr>
          <a:xfrm>
            <a:off x="5142586" y="1691640"/>
            <a:ext cx="1874520" cy="868680"/>
          </a:xfrm>
          <a:prstGeom prst="roundRect">
            <a:avLst>
              <a:gd name="adj" fmla="val 10526"/>
            </a:avLst>
          </a:prstGeom>
          <a:solidFill>
            <a:srgbClr val="EEF4F7"/>
          </a:solidFill>
          <a:ln w="15875">
            <a:solidFill>
              <a:srgbClr val="EEF4F7"/>
            </a:solidFill>
            <a:prstDash val="solid"/>
          </a:ln>
        </p:spPr>
        <p:txBody>
          <a:bodyPr/>
          <a:lstStyle/>
          <a:p>
            <a:endParaRPr lang="en-US"/>
          </a:p>
        </p:txBody>
      </p:sp>
      <p:sp>
        <p:nvSpPr>
          <p:cNvPr id="11" name="Text 9"/>
          <p:cNvSpPr txBox="1"/>
          <p:nvPr/>
        </p:nvSpPr>
        <p:spPr>
          <a:xfrm>
            <a:off x="5234026" y="1691640"/>
            <a:ext cx="1691640" cy="868680"/>
          </a:xfrm>
          <a:prstGeom prst="rect">
            <a:avLst/>
          </a:prstGeom>
          <a:noFill/>
          <a:ln/>
        </p:spPr>
        <p:txBody>
          <a:bodyPr wrap="square" lIns="0" tIns="0" rIns="0" bIns="0" rtlCol="0" anchor="ctr"/>
          <a:lstStyle/>
          <a:p>
            <a:pPr marL="0" indent="0" algn="ctr">
              <a:buNone/>
            </a:pPr>
            <a:r>
              <a:rPr lang="en-US" sz="1600" b="1" dirty="0">
                <a:solidFill>
                  <a:srgbClr val="002551"/>
                </a:solidFill>
              </a:rPr>
              <a:t>Marked "paid"</a:t>
            </a:r>
            <a:endParaRPr lang="en-US" sz="1600" dirty="0"/>
          </a:p>
        </p:txBody>
      </p:sp>
      <p:sp>
        <p:nvSpPr>
          <p:cNvPr id="12" name="Arrow"/>
          <p:cNvSpPr/>
          <p:nvPr/>
        </p:nvSpPr>
        <p:spPr>
          <a:xfrm>
            <a:off x="7053682" y="1993392"/>
            <a:ext cx="347472" cy="274320"/>
          </a:xfrm>
          <a:prstGeom prst="rightArrow">
            <a:avLst/>
          </a:prstGeom>
          <a:solidFill>
            <a:srgbClr val="C0503A"/>
          </a:solidFill>
          <a:ln w="12700">
            <a:solidFill>
              <a:srgbClr val="C0503A"/>
            </a:solidFill>
            <a:prstDash val="solid"/>
          </a:ln>
        </p:spPr>
        <p:txBody>
          <a:bodyPr/>
          <a:lstStyle/>
          <a:p>
            <a:endParaRPr lang="en-US"/>
          </a:p>
        </p:txBody>
      </p:sp>
      <p:sp>
        <p:nvSpPr>
          <p:cNvPr id="13" name="Gap step 4"/>
          <p:cNvSpPr/>
          <p:nvPr/>
        </p:nvSpPr>
        <p:spPr>
          <a:xfrm>
            <a:off x="7439558" y="1691640"/>
            <a:ext cx="1874520" cy="868680"/>
          </a:xfrm>
          <a:prstGeom prst="roundRect">
            <a:avLst>
              <a:gd name="adj" fmla="val 10526"/>
            </a:avLst>
          </a:prstGeom>
          <a:solidFill>
            <a:srgbClr val="FBEDEA"/>
          </a:solidFill>
          <a:ln w="15875">
            <a:solidFill>
              <a:srgbClr val="C0503A"/>
            </a:solidFill>
            <a:prstDash val="solid"/>
          </a:ln>
        </p:spPr>
        <p:txBody>
          <a:bodyPr/>
          <a:lstStyle/>
          <a:p>
            <a:endParaRPr lang="en-US"/>
          </a:p>
        </p:txBody>
      </p:sp>
      <p:sp>
        <p:nvSpPr>
          <p:cNvPr id="14" name="Text 12"/>
          <p:cNvSpPr txBox="1"/>
          <p:nvPr/>
        </p:nvSpPr>
        <p:spPr>
          <a:xfrm>
            <a:off x="7530998" y="1691640"/>
            <a:ext cx="1691640" cy="868680"/>
          </a:xfrm>
          <a:prstGeom prst="rect">
            <a:avLst/>
          </a:prstGeom>
          <a:noFill/>
          <a:ln/>
        </p:spPr>
        <p:txBody>
          <a:bodyPr wrap="square" lIns="0" tIns="0" rIns="0" bIns="0" rtlCol="0" anchor="ctr"/>
          <a:lstStyle/>
          <a:p>
            <a:pPr marL="0" indent="0" algn="ctr">
              <a:buNone/>
            </a:pPr>
            <a:r>
              <a:rPr lang="en-US" sz="1600" b="1" dirty="0">
                <a:solidFill>
                  <a:srgbClr val="C0503A"/>
                </a:solidFill>
              </a:rPr>
              <a:t>Bank deposit?</a:t>
            </a:r>
            <a:endParaRPr lang="en-US" sz="1600" dirty="0"/>
          </a:p>
        </p:txBody>
      </p:sp>
      <p:sp>
        <p:nvSpPr>
          <p:cNvPr id="15" name="Arrow"/>
          <p:cNvSpPr/>
          <p:nvPr/>
        </p:nvSpPr>
        <p:spPr>
          <a:xfrm>
            <a:off x="9350654" y="1993392"/>
            <a:ext cx="347472" cy="274320"/>
          </a:xfrm>
          <a:prstGeom prst="rightArrow">
            <a:avLst/>
          </a:prstGeom>
          <a:solidFill>
            <a:srgbClr val="9AAAB8"/>
          </a:solidFill>
          <a:ln w="12700">
            <a:solidFill>
              <a:srgbClr val="9AAAB8"/>
            </a:solidFill>
            <a:prstDash val="solid"/>
          </a:ln>
        </p:spPr>
        <p:txBody>
          <a:bodyPr/>
          <a:lstStyle/>
          <a:p>
            <a:endParaRPr lang="en-US"/>
          </a:p>
        </p:txBody>
      </p:sp>
      <p:sp>
        <p:nvSpPr>
          <p:cNvPr id="16" name="Gap step 5"/>
          <p:cNvSpPr/>
          <p:nvPr/>
        </p:nvSpPr>
        <p:spPr>
          <a:xfrm>
            <a:off x="9736531" y="1691640"/>
            <a:ext cx="1874520" cy="868680"/>
          </a:xfrm>
          <a:prstGeom prst="roundRect">
            <a:avLst>
              <a:gd name="adj" fmla="val 10526"/>
            </a:avLst>
          </a:prstGeom>
          <a:solidFill>
            <a:srgbClr val="FBEDEA"/>
          </a:solidFill>
          <a:ln w="15875">
            <a:solidFill>
              <a:srgbClr val="C0503A"/>
            </a:solidFill>
            <a:prstDash val="solid"/>
          </a:ln>
        </p:spPr>
        <p:txBody>
          <a:bodyPr/>
          <a:lstStyle/>
          <a:p>
            <a:endParaRPr lang="en-US"/>
          </a:p>
        </p:txBody>
      </p:sp>
      <p:sp>
        <p:nvSpPr>
          <p:cNvPr id="17" name="Text 15"/>
          <p:cNvSpPr txBox="1"/>
          <p:nvPr/>
        </p:nvSpPr>
        <p:spPr>
          <a:xfrm>
            <a:off x="9827971" y="1691640"/>
            <a:ext cx="1691640" cy="868680"/>
          </a:xfrm>
          <a:prstGeom prst="rect">
            <a:avLst/>
          </a:prstGeom>
          <a:noFill/>
          <a:ln/>
        </p:spPr>
        <p:txBody>
          <a:bodyPr wrap="square" lIns="0" tIns="0" rIns="0" bIns="0" rtlCol="0" anchor="ctr"/>
          <a:lstStyle/>
          <a:p>
            <a:pPr marL="0" indent="0" algn="ctr">
              <a:buNone/>
            </a:pPr>
            <a:r>
              <a:rPr lang="en-US" sz="1600" b="1" dirty="0">
                <a:solidFill>
                  <a:srgbClr val="C0503A"/>
                </a:solidFill>
              </a:rPr>
              <a:t>Year-end tax scramble</a:t>
            </a:r>
            <a:endParaRPr lang="en-US" sz="1600" dirty="0"/>
          </a:p>
        </p:txBody>
      </p:sp>
      <p:sp>
        <p:nvSpPr>
          <p:cNvPr id="18" name="Text 16"/>
          <p:cNvSpPr txBox="1"/>
          <p:nvPr/>
        </p:nvSpPr>
        <p:spPr>
          <a:xfrm>
            <a:off x="548640" y="2651760"/>
            <a:ext cx="6468466" cy="274320"/>
          </a:xfrm>
          <a:prstGeom prst="rect">
            <a:avLst/>
          </a:prstGeom>
          <a:noFill/>
          <a:ln/>
        </p:spPr>
        <p:txBody>
          <a:bodyPr wrap="square" lIns="0" tIns="0" rIns="0" bIns="0" rtlCol="0" anchor="ctr"/>
          <a:lstStyle/>
          <a:p>
            <a:pPr marL="0" indent="0" algn="ctr">
              <a:buNone/>
            </a:pPr>
            <a:r>
              <a:rPr lang="en-US" sz="1200" i="1" dirty="0">
                <a:solidFill>
                  <a:srgbClr val="5A6B7B"/>
                </a:solidFill>
              </a:rPr>
              <a:t>Where traditional billing usually stops</a:t>
            </a:r>
            <a:endParaRPr lang="en-US" sz="1200" dirty="0"/>
          </a:p>
        </p:txBody>
      </p:sp>
      <p:sp>
        <p:nvSpPr>
          <p:cNvPr id="19" name="Text 17"/>
          <p:cNvSpPr txBox="1"/>
          <p:nvPr/>
        </p:nvSpPr>
        <p:spPr>
          <a:xfrm>
            <a:off x="7439558" y="2651760"/>
            <a:ext cx="4171493" cy="274320"/>
          </a:xfrm>
          <a:prstGeom prst="rect">
            <a:avLst/>
          </a:prstGeom>
          <a:noFill/>
          <a:ln/>
        </p:spPr>
        <p:txBody>
          <a:bodyPr wrap="square" lIns="0" tIns="0" rIns="0" bIns="0" rtlCol="0" anchor="ctr"/>
          <a:lstStyle/>
          <a:p>
            <a:pPr marL="0" indent="0" algn="ctr">
              <a:buNone/>
            </a:pPr>
            <a:r>
              <a:rPr lang="en-US" sz="1200" i="1" dirty="0">
                <a:solidFill>
                  <a:srgbClr val="C0503A"/>
                </a:solidFill>
              </a:rPr>
              <a:t>Where the doctor is left alone</a:t>
            </a:r>
            <a:endParaRPr lang="en-US" sz="1200" dirty="0"/>
          </a:p>
        </p:txBody>
      </p:sp>
      <p:sp>
        <p:nvSpPr>
          <p:cNvPr id="20" name="Text 18"/>
          <p:cNvSpPr txBox="1"/>
          <p:nvPr/>
        </p:nvSpPr>
        <p:spPr>
          <a:xfrm>
            <a:off x="548640" y="3200400"/>
            <a:ext cx="4572000" cy="256032"/>
          </a:xfrm>
          <a:prstGeom prst="rect">
            <a:avLst/>
          </a:prstGeom>
          <a:noFill/>
          <a:ln/>
        </p:spPr>
        <p:txBody>
          <a:bodyPr wrap="square" lIns="0" tIns="0" rIns="0" bIns="0" rtlCol="0" anchor="ctr"/>
          <a:lstStyle/>
          <a:p>
            <a:pPr marL="0" indent="0">
              <a:buNone/>
            </a:pPr>
            <a:r>
              <a:rPr lang="en-US" sz="1100" b="1" kern="0" spc="200" dirty="0">
                <a:solidFill>
                  <a:srgbClr val="00A0AF"/>
                </a:solidFill>
              </a:rPr>
              <a:t>MARKET DATA</a:t>
            </a:r>
            <a:endParaRPr lang="en-US" sz="1100" dirty="0"/>
          </a:p>
        </p:txBody>
      </p:sp>
      <p:sp>
        <p:nvSpPr>
          <p:cNvPr id="21" name="Text 19"/>
          <p:cNvSpPr txBox="1"/>
          <p:nvPr/>
        </p:nvSpPr>
        <p:spPr>
          <a:xfrm>
            <a:off x="8970264" y="3200400"/>
            <a:ext cx="2743200" cy="256032"/>
          </a:xfrm>
          <a:prstGeom prst="rect">
            <a:avLst/>
          </a:prstGeom>
          <a:noFill/>
          <a:ln/>
        </p:spPr>
        <p:txBody>
          <a:bodyPr wrap="square" lIns="0" tIns="0" rIns="0" bIns="0" rtlCol="0" anchor="ctr"/>
          <a:lstStyle/>
          <a:p>
            <a:pPr marL="0" indent="0">
              <a:buNone/>
            </a:pPr>
            <a:r>
              <a:rPr lang="en-US" sz="1100" b="1" kern="0" spc="200" dirty="0">
                <a:solidFill>
                  <a:srgbClr val="028A3D"/>
                </a:solidFill>
              </a:rPr>
              <a:t>FROM OUR EXPERIENCE</a:t>
            </a:r>
            <a:endParaRPr lang="en-US" sz="1100" dirty="0"/>
          </a:p>
        </p:txBody>
      </p:sp>
      <p:sp>
        <p:nvSpPr>
          <p:cNvPr id="22" name="Stat 1"/>
          <p:cNvSpPr/>
          <p:nvPr/>
        </p:nvSpPr>
        <p:spPr>
          <a:xfrm>
            <a:off x="548640" y="3520440"/>
            <a:ext cx="2606040" cy="2240280"/>
          </a:xfrm>
          <a:prstGeom prst="roundRect">
            <a:avLst>
              <a:gd name="adj" fmla="val 4082"/>
            </a:avLst>
          </a:prstGeom>
          <a:solidFill>
            <a:srgbClr val="EEF4F7"/>
          </a:solidFill>
          <a:ln w="15875">
            <a:solidFill>
              <a:srgbClr val="EEF4F7"/>
            </a:solidFill>
            <a:prstDash val="solid"/>
          </a:ln>
        </p:spPr>
        <p:txBody>
          <a:bodyPr/>
          <a:lstStyle/>
          <a:p>
            <a:endParaRPr lang="en-US"/>
          </a:p>
        </p:txBody>
      </p:sp>
      <p:sp>
        <p:nvSpPr>
          <p:cNvPr id="23" name="Text 21"/>
          <p:cNvSpPr txBox="1"/>
          <p:nvPr/>
        </p:nvSpPr>
        <p:spPr>
          <a:xfrm>
            <a:off x="777240" y="3657600"/>
            <a:ext cx="2194560" cy="777240"/>
          </a:xfrm>
          <a:prstGeom prst="rect">
            <a:avLst/>
          </a:prstGeom>
          <a:noFill/>
          <a:ln/>
        </p:spPr>
        <p:txBody>
          <a:bodyPr wrap="square" lIns="0" tIns="0" rIns="0" bIns="0" rtlCol="0" anchor="ctr"/>
          <a:lstStyle/>
          <a:p>
            <a:pPr marL="0" indent="0">
              <a:buNone/>
            </a:pPr>
            <a:r>
              <a:rPr lang="en-US" sz="4800" b="1" dirty="0">
                <a:solidFill>
                  <a:srgbClr val="002551"/>
                </a:solidFill>
              </a:rPr>
              <a:t>48%</a:t>
            </a:r>
            <a:endParaRPr lang="en-US" sz="4800" dirty="0"/>
          </a:p>
        </p:txBody>
      </p:sp>
      <p:sp>
        <p:nvSpPr>
          <p:cNvPr id="24" name="Text 22"/>
          <p:cNvSpPr txBox="1"/>
          <p:nvPr/>
        </p:nvSpPr>
        <p:spPr>
          <a:xfrm>
            <a:off x="777240" y="4480560"/>
            <a:ext cx="2194560" cy="868680"/>
          </a:xfrm>
          <a:prstGeom prst="rect">
            <a:avLst/>
          </a:prstGeom>
          <a:noFill/>
          <a:ln/>
        </p:spPr>
        <p:txBody>
          <a:bodyPr wrap="square" lIns="0" tIns="0" rIns="0" bIns="0" rtlCol="0" anchor="t"/>
          <a:lstStyle/>
          <a:p>
            <a:pPr marL="0" indent="0">
              <a:buNone/>
            </a:pPr>
            <a:r>
              <a:rPr lang="en-US" sz="1400" dirty="0">
                <a:solidFill>
                  <a:srgbClr val="1B2733"/>
                </a:solidFill>
              </a:rPr>
              <a:t>of practice leaders say denials and appeals are their biggest revenue leak</a:t>
            </a:r>
            <a:endParaRPr lang="en-US" sz="1400" dirty="0"/>
          </a:p>
        </p:txBody>
      </p:sp>
      <p:sp>
        <p:nvSpPr>
          <p:cNvPr id="25" name="Text 23"/>
          <p:cNvSpPr txBox="1"/>
          <p:nvPr/>
        </p:nvSpPr>
        <p:spPr>
          <a:xfrm>
            <a:off x="777240" y="5413248"/>
            <a:ext cx="2240280" cy="274320"/>
          </a:xfrm>
          <a:prstGeom prst="rect">
            <a:avLst/>
          </a:prstGeom>
          <a:noFill/>
          <a:ln/>
        </p:spPr>
        <p:txBody>
          <a:bodyPr wrap="square" lIns="0" tIns="0" rIns="0" bIns="0" rtlCol="0" anchor="ctr"/>
          <a:lstStyle/>
          <a:p>
            <a:pPr marL="0" indent="0">
              <a:buNone/>
            </a:pPr>
            <a:r>
              <a:rPr lang="en-US" sz="1000" i="1" dirty="0">
                <a:solidFill>
                  <a:srgbClr val="5A6B7B"/>
                </a:solidFill>
              </a:rPr>
              <a:t>MGMA Stat poll, Jan 2026 (n=288)</a:t>
            </a:r>
            <a:endParaRPr lang="en-US" sz="1000" dirty="0"/>
          </a:p>
        </p:txBody>
      </p:sp>
      <p:sp>
        <p:nvSpPr>
          <p:cNvPr id="26" name="Stat 2"/>
          <p:cNvSpPr/>
          <p:nvPr/>
        </p:nvSpPr>
        <p:spPr>
          <a:xfrm>
            <a:off x="3355848" y="3520440"/>
            <a:ext cx="2606040" cy="2240280"/>
          </a:xfrm>
          <a:prstGeom prst="roundRect">
            <a:avLst>
              <a:gd name="adj" fmla="val 4082"/>
            </a:avLst>
          </a:prstGeom>
          <a:solidFill>
            <a:srgbClr val="EEF4F7"/>
          </a:solidFill>
          <a:ln w="15875">
            <a:solidFill>
              <a:srgbClr val="EEF4F7"/>
            </a:solidFill>
            <a:prstDash val="solid"/>
          </a:ln>
        </p:spPr>
        <p:txBody>
          <a:bodyPr/>
          <a:lstStyle/>
          <a:p>
            <a:endParaRPr lang="en-US"/>
          </a:p>
        </p:txBody>
      </p:sp>
      <p:sp>
        <p:nvSpPr>
          <p:cNvPr id="27" name="Text 25"/>
          <p:cNvSpPr txBox="1"/>
          <p:nvPr/>
        </p:nvSpPr>
        <p:spPr>
          <a:xfrm>
            <a:off x="3584448" y="3657600"/>
            <a:ext cx="2194560" cy="777240"/>
          </a:xfrm>
          <a:prstGeom prst="rect">
            <a:avLst/>
          </a:prstGeom>
          <a:noFill/>
          <a:ln/>
        </p:spPr>
        <p:txBody>
          <a:bodyPr wrap="square" lIns="0" tIns="0" rIns="0" bIns="0" rtlCol="0" anchor="ctr"/>
          <a:lstStyle/>
          <a:p>
            <a:pPr marL="0" indent="0">
              <a:buNone/>
            </a:pPr>
            <a:r>
              <a:rPr lang="en-US" sz="4800" b="1" dirty="0">
                <a:solidFill>
                  <a:srgbClr val="002551"/>
                </a:solidFill>
              </a:rPr>
              <a:t>8%</a:t>
            </a:r>
            <a:endParaRPr lang="en-US" sz="4800" dirty="0"/>
          </a:p>
        </p:txBody>
      </p:sp>
      <p:sp>
        <p:nvSpPr>
          <p:cNvPr id="28" name="Text 26"/>
          <p:cNvSpPr txBox="1"/>
          <p:nvPr/>
        </p:nvSpPr>
        <p:spPr>
          <a:xfrm>
            <a:off x="3584448" y="4480560"/>
            <a:ext cx="2194560" cy="868680"/>
          </a:xfrm>
          <a:prstGeom prst="rect">
            <a:avLst/>
          </a:prstGeom>
          <a:noFill/>
          <a:ln/>
        </p:spPr>
        <p:txBody>
          <a:bodyPr wrap="square" lIns="0" tIns="0" rIns="0" bIns="0" rtlCol="0" anchor="t"/>
          <a:lstStyle/>
          <a:p>
            <a:pPr marL="0" indent="0">
              <a:buNone/>
            </a:pPr>
            <a:r>
              <a:rPr lang="en-US" sz="1400" dirty="0">
                <a:solidFill>
                  <a:srgbClr val="1B2733"/>
                </a:solidFill>
              </a:rPr>
              <a:t>of claims are denied on first submission</a:t>
            </a:r>
            <a:endParaRPr lang="en-US" sz="1400" dirty="0"/>
          </a:p>
        </p:txBody>
      </p:sp>
      <p:sp>
        <p:nvSpPr>
          <p:cNvPr id="29" name="Text 27"/>
          <p:cNvSpPr txBox="1"/>
          <p:nvPr/>
        </p:nvSpPr>
        <p:spPr>
          <a:xfrm>
            <a:off x="3584448" y="5413248"/>
            <a:ext cx="2240280" cy="274320"/>
          </a:xfrm>
          <a:prstGeom prst="rect">
            <a:avLst/>
          </a:prstGeom>
          <a:noFill/>
          <a:ln/>
        </p:spPr>
        <p:txBody>
          <a:bodyPr wrap="square" lIns="0" tIns="0" rIns="0" bIns="0" rtlCol="0" anchor="ctr"/>
          <a:lstStyle/>
          <a:p>
            <a:pPr marL="0" indent="0">
              <a:buNone/>
            </a:pPr>
            <a:r>
              <a:rPr lang="en-US" sz="1000" i="1" dirty="0">
                <a:solidFill>
                  <a:srgbClr val="5A6B7B"/>
                </a:solidFill>
              </a:rPr>
              <a:t>MGMA DataDive, 2023 (single-specialty)</a:t>
            </a:r>
            <a:endParaRPr lang="en-US" sz="1000" dirty="0"/>
          </a:p>
        </p:txBody>
      </p:sp>
      <p:sp>
        <p:nvSpPr>
          <p:cNvPr id="30" name="Stat 3"/>
          <p:cNvSpPr/>
          <p:nvPr/>
        </p:nvSpPr>
        <p:spPr>
          <a:xfrm>
            <a:off x="6163056" y="3520440"/>
            <a:ext cx="2606040" cy="2240280"/>
          </a:xfrm>
          <a:prstGeom prst="roundRect">
            <a:avLst>
              <a:gd name="adj" fmla="val 4082"/>
            </a:avLst>
          </a:prstGeom>
          <a:solidFill>
            <a:srgbClr val="EEF4F7"/>
          </a:solidFill>
          <a:ln w="15875">
            <a:solidFill>
              <a:srgbClr val="EEF4F7"/>
            </a:solidFill>
            <a:prstDash val="solid"/>
          </a:ln>
        </p:spPr>
        <p:txBody>
          <a:bodyPr/>
          <a:lstStyle/>
          <a:p>
            <a:endParaRPr lang="en-US"/>
          </a:p>
        </p:txBody>
      </p:sp>
      <p:sp>
        <p:nvSpPr>
          <p:cNvPr id="31" name="Text 29"/>
          <p:cNvSpPr txBox="1"/>
          <p:nvPr/>
        </p:nvSpPr>
        <p:spPr>
          <a:xfrm>
            <a:off x="6391656" y="3657600"/>
            <a:ext cx="2194560" cy="777240"/>
          </a:xfrm>
          <a:prstGeom prst="rect">
            <a:avLst/>
          </a:prstGeom>
          <a:noFill/>
          <a:ln/>
        </p:spPr>
        <p:txBody>
          <a:bodyPr wrap="square" lIns="0" tIns="0" rIns="0" bIns="0" rtlCol="0" anchor="ctr"/>
          <a:lstStyle/>
          <a:p>
            <a:pPr marL="0" indent="0">
              <a:buNone/>
            </a:pPr>
            <a:r>
              <a:rPr lang="en-US" sz="4800" b="1" dirty="0">
                <a:solidFill>
                  <a:srgbClr val="002551"/>
                </a:solidFill>
              </a:rPr>
              <a:t>13 hrs</a:t>
            </a:r>
            <a:endParaRPr lang="en-US" sz="4800" dirty="0"/>
          </a:p>
        </p:txBody>
      </p:sp>
      <p:sp>
        <p:nvSpPr>
          <p:cNvPr id="32" name="Text 30"/>
          <p:cNvSpPr txBox="1"/>
          <p:nvPr/>
        </p:nvSpPr>
        <p:spPr>
          <a:xfrm>
            <a:off x="6391656" y="4480560"/>
            <a:ext cx="2194560" cy="868680"/>
          </a:xfrm>
          <a:prstGeom prst="rect">
            <a:avLst/>
          </a:prstGeom>
          <a:noFill/>
          <a:ln/>
        </p:spPr>
        <p:txBody>
          <a:bodyPr wrap="square" lIns="0" tIns="0" rIns="0" bIns="0" rtlCol="0" anchor="t"/>
          <a:lstStyle/>
          <a:p>
            <a:pPr marL="0" indent="0">
              <a:buNone/>
            </a:pPr>
            <a:r>
              <a:rPr lang="en-US" sz="1400" dirty="0">
                <a:solidFill>
                  <a:srgbClr val="1B2733"/>
                </a:solidFill>
              </a:rPr>
              <a:t>a week of physician and staff time on prior authorization</a:t>
            </a:r>
            <a:endParaRPr lang="en-US" sz="1400" dirty="0"/>
          </a:p>
        </p:txBody>
      </p:sp>
      <p:sp>
        <p:nvSpPr>
          <p:cNvPr id="33" name="Text 31"/>
          <p:cNvSpPr txBox="1"/>
          <p:nvPr/>
        </p:nvSpPr>
        <p:spPr>
          <a:xfrm>
            <a:off x="6391656" y="5413248"/>
            <a:ext cx="2240280" cy="274320"/>
          </a:xfrm>
          <a:prstGeom prst="rect">
            <a:avLst/>
          </a:prstGeom>
          <a:noFill/>
          <a:ln/>
        </p:spPr>
        <p:txBody>
          <a:bodyPr wrap="square" lIns="0" tIns="0" rIns="0" bIns="0" rtlCol="0" anchor="ctr"/>
          <a:lstStyle/>
          <a:p>
            <a:pPr marL="0" indent="0">
              <a:buNone/>
            </a:pPr>
            <a:r>
              <a:rPr lang="en-US" sz="1000" i="1" dirty="0">
                <a:solidFill>
                  <a:srgbClr val="5A6B7B"/>
                </a:solidFill>
              </a:rPr>
              <a:t>AMA Prior Authorization Survey, 2024</a:t>
            </a:r>
            <a:endParaRPr lang="en-US" sz="1000" dirty="0"/>
          </a:p>
        </p:txBody>
      </p:sp>
      <p:sp>
        <p:nvSpPr>
          <p:cNvPr id="34" name="Our experience stat"/>
          <p:cNvSpPr/>
          <p:nvPr/>
        </p:nvSpPr>
        <p:spPr>
          <a:xfrm>
            <a:off x="8970264" y="3520440"/>
            <a:ext cx="2670048" cy="2240280"/>
          </a:xfrm>
          <a:prstGeom prst="roundRect">
            <a:avLst>
              <a:gd name="adj" fmla="val 4082"/>
            </a:avLst>
          </a:prstGeom>
          <a:solidFill>
            <a:srgbClr val="E5F3EA"/>
          </a:solidFill>
          <a:ln w="15875">
            <a:solidFill>
              <a:srgbClr val="028A3D"/>
            </a:solidFill>
            <a:prstDash val="solid"/>
          </a:ln>
        </p:spPr>
        <p:txBody>
          <a:bodyPr/>
          <a:lstStyle/>
          <a:p>
            <a:endParaRPr lang="en-US"/>
          </a:p>
        </p:txBody>
      </p:sp>
      <p:sp>
        <p:nvSpPr>
          <p:cNvPr id="35" name="Our figure"/>
          <p:cNvSpPr txBox="1"/>
          <p:nvPr/>
        </p:nvSpPr>
        <p:spPr>
          <a:xfrm>
            <a:off x="9198864" y="3657600"/>
            <a:ext cx="2286000" cy="777240"/>
          </a:xfrm>
          <a:prstGeom prst="rect">
            <a:avLst/>
          </a:prstGeom>
          <a:noFill/>
          <a:ln/>
        </p:spPr>
        <p:txBody>
          <a:bodyPr wrap="square" lIns="0" tIns="0" rIns="0" bIns="0" rtlCol="0" anchor="ctr"/>
          <a:lstStyle/>
          <a:p>
            <a:pPr marL="0" indent="0">
              <a:buNone/>
            </a:pPr>
            <a:r>
              <a:rPr lang="en-US" sz="4800" b="1" dirty="0">
                <a:solidFill>
                  <a:srgbClr val="028A3D"/>
                </a:solidFill>
              </a:rPr>
              <a:t>[60%]</a:t>
            </a:r>
            <a:endParaRPr lang="en-US" sz="4800" dirty="0"/>
          </a:p>
        </p:txBody>
      </p:sp>
      <p:sp>
        <p:nvSpPr>
          <p:cNvPr id="36" name="Our figure description"/>
          <p:cNvSpPr txBox="1"/>
          <p:nvPr/>
        </p:nvSpPr>
        <p:spPr>
          <a:xfrm>
            <a:off x="9198864" y="4480560"/>
            <a:ext cx="2286000" cy="868680"/>
          </a:xfrm>
          <a:prstGeom prst="rect">
            <a:avLst/>
          </a:prstGeom>
          <a:noFill/>
          <a:ln/>
        </p:spPr>
        <p:txBody>
          <a:bodyPr wrap="square" lIns="0" tIns="0" rIns="0" bIns="0" rtlCol="0" anchor="t"/>
          <a:lstStyle/>
          <a:p>
            <a:pPr marL="0" indent="0">
              <a:buNone/>
            </a:pPr>
            <a:r>
              <a:rPr lang="en-US" sz="1400" dirty="0">
                <a:solidFill>
                  <a:srgbClr val="1B2733"/>
                </a:solidFill>
              </a:rPr>
              <a:t>[of practices we reviewed had no Idea how much the Practice is actually making]</a:t>
            </a:r>
            <a:endParaRPr lang="en-US" sz="1400" dirty="0"/>
          </a:p>
        </p:txBody>
      </p:sp>
      <p:sp>
        <p:nvSpPr>
          <p:cNvPr id="37" name="Text 35"/>
          <p:cNvSpPr txBox="1"/>
          <p:nvPr/>
        </p:nvSpPr>
        <p:spPr>
          <a:xfrm>
            <a:off x="9198864" y="5413248"/>
            <a:ext cx="2286000" cy="274320"/>
          </a:xfrm>
          <a:prstGeom prst="rect">
            <a:avLst/>
          </a:prstGeom>
          <a:noFill/>
          <a:ln/>
        </p:spPr>
        <p:txBody>
          <a:bodyPr wrap="square" lIns="0" tIns="0" rIns="0" bIns="0" rtlCol="0" anchor="ctr"/>
          <a:lstStyle/>
          <a:p>
            <a:pPr marL="0" indent="0">
              <a:buNone/>
            </a:pPr>
            <a:r>
              <a:rPr lang="en-US" sz="1000" i="1" dirty="0">
                <a:solidFill>
                  <a:srgbClr val="5A6B7B"/>
                </a:solidFill>
              </a:rPr>
              <a:t>PTH &amp; Mediclaimz client reviews</a:t>
            </a:r>
            <a:endParaRPr lang="en-US" sz="1000" dirty="0"/>
          </a:p>
        </p:txBody>
      </p:sp>
      <p:sp>
        <p:nvSpPr>
          <p:cNvPr id="38" name="Text 36"/>
          <p:cNvSpPr txBox="1"/>
          <p:nvPr/>
        </p:nvSpPr>
        <p:spPr>
          <a:xfrm>
            <a:off x="548640" y="5897880"/>
            <a:ext cx="9509760" cy="365760"/>
          </a:xfrm>
          <a:prstGeom prst="rect">
            <a:avLst/>
          </a:prstGeom>
          <a:noFill/>
          <a:ln/>
        </p:spPr>
        <p:txBody>
          <a:bodyPr wrap="square" lIns="0" tIns="0" rIns="0" bIns="0" rtlCol="0" anchor="ctr"/>
          <a:lstStyle/>
          <a:p>
            <a:pPr marL="0" indent="0">
              <a:buNone/>
            </a:pPr>
            <a:r>
              <a:rPr lang="en-US" sz="1500" b="1" i="1" dirty="0">
                <a:solidFill>
                  <a:srgbClr val="002551"/>
                </a:solidFill>
              </a:rPr>
              <a:t>That's why a CPA firm launched medical billing: CPA-backed, end-to-end revenue cycle management.</a:t>
            </a:r>
            <a:endParaRPr lang="en-US" sz="1500" dirty="0"/>
          </a:p>
        </p:txBody>
      </p:sp>
      <p:sp>
        <p:nvSpPr>
          <p:cNvPr id="39"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B7B"/>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365760"/>
            <a:ext cx="8229600" cy="274320"/>
          </a:xfrm>
          <a:prstGeom prst="rect">
            <a:avLst/>
          </a:prstGeom>
          <a:noFill/>
          <a:ln/>
        </p:spPr>
        <p:txBody>
          <a:bodyPr wrap="square" lIns="0" tIns="0" rIns="0" bIns="0" rtlCol="0" anchor="ctr"/>
          <a:lstStyle/>
          <a:p>
            <a:pPr marL="0" indent="0">
              <a:buNone/>
            </a:pPr>
            <a:r>
              <a:rPr lang="en-US" sz="1200" b="1" kern="0" spc="300" dirty="0">
                <a:solidFill>
                  <a:srgbClr val="00A0AF"/>
                </a:solidFill>
              </a:rPr>
              <a:t>02  ·  WHAT WE DO</a:t>
            </a:r>
            <a:endParaRPr lang="en-US" sz="1200" dirty="0"/>
          </a:p>
        </p:txBody>
      </p:sp>
      <p:sp>
        <p:nvSpPr>
          <p:cNvPr id="3" name="Text 0"/>
          <p:cNvSpPr>
            <a:spLocks noGrp="1"/>
          </p:cNvSpPr>
          <p:nvPr>
            <p:ph type="title" idx="100" hasCustomPrompt="1"/>
          </p:nvPr>
        </p:nvSpPr>
        <p:spPr>
          <a:xfrm>
            <a:off x="548640" y="713232"/>
            <a:ext cx="11064240" cy="731520"/>
          </a:xfrm>
          <a:prstGeom prst="rect">
            <a:avLst/>
          </a:prstGeom>
          <a:noFill/>
          <a:ln/>
        </p:spPr>
        <p:txBody>
          <a:bodyPr wrap="square" lIns="0" tIns="0" rIns="0" bIns="0" rtlCol="0" anchor="t"/>
          <a:lstStyle/>
          <a:p>
            <a:pPr marL="0" indent="0" algn="l">
              <a:buNone/>
            </a:pPr>
            <a:r>
              <a:rPr lang="en-US" sz="3400" b="1" dirty="0">
                <a:solidFill>
                  <a:schemeClr val="tx2"/>
                </a:solidFill>
              </a:rPr>
              <a:t>CPA-Backed, End-to-End Revenue Cycle Management</a:t>
            </a:r>
            <a:endParaRPr lang="en-US" sz="3400" dirty="0"/>
          </a:p>
        </p:txBody>
      </p:sp>
      <p:sp>
        <p:nvSpPr>
          <p:cNvPr id="4" name="Team 1 band"/>
          <p:cNvSpPr/>
          <p:nvPr/>
        </p:nvSpPr>
        <p:spPr>
          <a:xfrm>
            <a:off x="548640" y="1600200"/>
            <a:ext cx="6940296" cy="1234440"/>
          </a:xfrm>
          <a:prstGeom prst="roundRect">
            <a:avLst>
              <a:gd name="adj" fmla="val 7407"/>
            </a:avLst>
          </a:prstGeom>
          <a:solidFill>
            <a:srgbClr val="E6F6F8"/>
          </a:solidFill>
          <a:ln w="15875">
            <a:solidFill>
              <a:srgbClr val="E6F6F8"/>
            </a:solidFill>
            <a:prstDash val="solid"/>
          </a:ln>
        </p:spPr>
        <p:txBody>
          <a:bodyPr/>
          <a:lstStyle/>
          <a:p>
            <a:endParaRPr lang="en-US"/>
          </a:p>
        </p:txBody>
      </p:sp>
      <p:sp>
        <p:nvSpPr>
          <p:cNvPr id="5" name="Text 3"/>
          <p:cNvSpPr txBox="1"/>
          <p:nvPr/>
        </p:nvSpPr>
        <p:spPr>
          <a:xfrm>
            <a:off x="777240" y="1737360"/>
            <a:ext cx="6217920" cy="292608"/>
          </a:xfrm>
          <a:prstGeom prst="rect">
            <a:avLst/>
          </a:prstGeom>
          <a:noFill/>
          <a:ln/>
        </p:spPr>
        <p:txBody>
          <a:bodyPr wrap="square" lIns="0" tIns="0" rIns="0" bIns="0" rtlCol="0" anchor="ctr"/>
          <a:lstStyle/>
          <a:p>
            <a:pPr marL="0" indent="0">
              <a:buNone/>
            </a:pPr>
            <a:r>
              <a:rPr lang="en-US" sz="1400" b="1" kern="0" spc="100" dirty="0">
                <a:solidFill>
                  <a:srgbClr val="00737E"/>
                </a:solidFill>
              </a:rPr>
              <a:t>TEAM 1  ·  MEDICAL BILLING EXPERTS</a:t>
            </a:r>
            <a:endParaRPr lang="en-US" sz="1400" dirty="0"/>
          </a:p>
        </p:txBody>
      </p:sp>
      <p:sp>
        <p:nvSpPr>
          <p:cNvPr id="6" name="Text 4"/>
          <p:cNvSpPr txBox="1"/>
          <p:nvPr/>
        </p:nvSpPr>
        <p:spPr>
          <a:xfrm>
            <a:off x="777240" y="2075688"/>
            <a:ext cx="6309360" cy="640080"/>
          </a:xfrm>
          <a:prstGeom prst="rect">
            <a:avLst/>
          </a:prstGeom>
          <a:noFill/>
          <a:ln/>
        </p:spPr>
        <p:txBody>
          <a:bodyPr wrap="square" lIns="0" tIns="0" rIns="0" bIns="0" rtlCol="0" anchor="t"/>
          <a:lstStyle/>
          <a:p>
            <a:pPr marL="0" indent="0">
              <a:buNone/>
            </a:pPr>
            <a:r>
              <a:rPr lang="en-US" sz="1500" dirty="0">
                <a:solidFill>
                  <a:srgbClr val="1B2733"/>
                </a:solidFill>
              </a:rPr>
              <a:t>Get the claim right and paid, and find out why when it isn't.</a:t>
            </a:r>
            <a:endParaRPr lang="en-US" sz="1500" dirty="0"/>
          </a:p>
        </p:txBody>
      </p:sp>
      <p:sp>
        <p:nvSpPr>
          <p:cNvPr id="7" name="Text 5"/>
          <p:cNvSpPr txBox="1"/>
          <p:nvPr/>
        </p:nvSpPr>
        <p:spPr>
          <a:xfrm>
            <a:off x="7635240" y="1600200"/>
            <a:ext cx="4023360" cy="256032"/>
          </a:xfrm>
          <a:prstGeom prst="rect">
            <a:avLst/>
          </a:prstGeom>
          <a:noFill/>
          <a:ln/>
        </p:spPr>
        <p:txBody>
          <a:bodyPr wrap="square" lIns="0" tIns="0" rIns="0" bIns="0" rtlCol="0" anchor="ctr"/>
          <a:lstStyle/>
          <a:p>
            <a:pPr marL="0" indent="0">
              <a:buNone/>
            </a:pPr>
            <a:r>
              <a:rPr lang="en-US" sz="1100" b="1" kern="0" spc="200" dirty="0">
                <a:solidFill>
                  <a:srgbClr val="00A0AF"/>
                </a:solidFill>
              </a:rPr>
              <a:t>WHAT IT MEANS FOR YOU</a:t>
            </a:r>
            <a:endParaRPr lang="en-US" sz="1100" dirty="0"/>
          </a:p>
        </p:txBody>
      </p:sp>
      <p:sp>
        <p:nvSpPr>
          <p:cNvPr id="8" name="Shape 6"/>
          <p:cNvSpPr/>
          <p:nvPr/>
        </p:nvSpPr>
        <p:spPr>
          <a:xfrm>
            <a:off x="7635240" y="1975104"/>
            <a:ext cx="182880" cy="182880"/>
          </a:xfrm>
          <a:prstGeom prst="ellipse">
            <a:avLst/>
          </a:prstGeom>
          <a:solidFill>
            <a:srgbClr val="00A0AF"/>
          </a:solidFill>
          <a:ln w="12700">
            <a:solidFill>
              <a:srgbClr val="00A0AF"/>
            </a:solidFill>
            <a:prstDash val="solid"/>
          </a:ln>
        </p:spPr>
        <p:txBody>
          <a:bodyPr/>
          <a:lstStyle/>
          <a:p>
            <a:endParaRPr lang="en-US"/>
          </a:p>
        </p:txBody>
      </p:sp>
      <p:sp>
        <p:nvSpPr>
          <p:cNvPr id="9" name="Text 7"/>
          <p:cNvSpPr txBox="1"/>
          <p:nvPr/>
        </p:nvSpPr>
        <p:spPr>
          <a:xfrm>
            <a:off x="7927848" y="1920240"/>
            <a:ext cx="3657600" cy="292608"/>
          </a:xfrm>
          <a:prstGeom prst="rect">
            <a:avLst/>
          </a:prstGeom>
          <a:noFill/>
          <a:ln/>
        </p:spPr>
        <p:txBody>
          <a:bodyPr wrap="square" lIns="0" tIns="0" rIns="0" bIns="0" rtlCol="0" anchor="ctr"/>
          <a:lstStyle/>
          <a:p>
            <a:pPr marL="0" indent="0">
              <a:buNone/>
            </a:pPr>
            <a:r>
              <a:rPr lang="en-US" sz="1600" b="1" dirty="0">
                <a:solidFill>
                  <a:srgbClr val="002551"/>
                </a:solidFill>
              </a:rPr>
              <a:t>Get paid correctly</a:t>
            </a:r>
            <a:endParaRPr lang="en-US" sz="1600" dirty="0"/>
          </a:p>
        </p:txBody>
      </p:sp>
      <p:sp>
        <p:nvSpPr>
          <p:cNvPr id="10" name="Shape 8"/>
          <p:cNvSpPr/>
          <p:nvPr/>
        </p:nvSpPr>
        <p:spPr>
          <a:xfrm>
            <a:off x="7635240" y="2304288"/>
            <a:ext cx="182880" cy="182880"/>
          </a:xfrm>
          <a:prstGeom prst="ellipse">
            <a:avLst/>
          </a:prstGeom>
          <a:solidFill>
            <a:srgbClr val="0E8FA0"/>
          </a:solidFill>
          <a:ln w="12700">
            <a:solidFill>
              <a:srgbClr val="0E8FA0"/>
            </a:solidFill>
            <a:prstDash val="solid"/>
          </a:ln>
        </p:spPr>
        <p:txBody>
          <a:bodyPr/>
          <a:lstStyle/>
          <a:p>
            <a:endParaRPr lang="en-US"/>
          </a:p>
        </p:txBody>
      </p:sp>
      <p:sp>
        <p:nvSpPr>
          <p:cNvPr id="11" name="Text 9"/>
          <p:cNvSpPr txBox="1"/>
          <p:nvPr/>
        </p:nvSpPr>
        <p:spPr>
          <a:xfrm>
            <a:off x="7927848" y="2249424"/>
            <a:ext cx="3657600" cy="292608"/>
          </a:xfrm>
          <a:prstGeom prst="rect">
            <a:avLst/>
          </a:prstGeom>
          <a:noFill/>
          <a:ln/>
        </p:spPr>
        <p:txBody>
          <a:bodyPr wrap="square" lIns="0" tIns="0" rIns="0" bIns="0" rtlCol="0" anchor="ctr"/>
          <a:lstStyle/>
          <a:p>
            <a:pPr marL="0" indent="0">
              <a:buNone/>
            </a:pPr>
            <a:r>
              <a:rPr lang="en-US" sz="1600" b="1" dirty="0">
                <a:solidFill>
                  <a:srgbClr val="002551"/>
                </a:solidFill>
              </a:rPr>
              <a:t>Keep what you earn</a:t>
            </a:r>
            <a:endParaRPr lang="en-US" sz="1600" dirty="0"/>
          </a:p>
        </p:txBody>
      </p:sp>
      <p:sp>
        <p:nvSpPr>
          <p:cNvPr id="12" name="Shape 10"/>
          <p:cNvSpPr/>
          <p:nvPr/>
        </p:nvSpPr>
        <p:spPr>
          <a:xfrm>
            <a:off x="7635240" y="2633472"/>
            <a:ext cx="182880" cy="182880"/>
          </a:xfrm>
          <a:prstGeom prst="ellipse">
            <a:avLst/>
          </a:prstGeom>
          <a:solidFill>
            <a:srgbClr val="028A3D"/>
          </a:solidFill>
          <a:ln w="12700">
            <a:solidFill>
              <a:srgbClr val="028A3D"/>
            </a:solidFill>
            <a:prstDash val="solid"/>
          </a:ln>
        </p:spPr>
        <p:txBody>
          <a:bodyPr/>
          <a:lstStyle/>
          <a:p>
            <a:endParaRPr lang="en-US"/>
          </a:p>
        </p:txBody>
      </p:sp>
      <p:sp>
        <p:nvSpPr>
          <p:cNvPr id="13" name="Text 11"/>
          <p:cNvSpPr txBox="1"/>
          <p:nvPr/>
        </p:nvSpPr>
        <p:spPr>
          <a:xfrm>
            <a:off x="7927848" y="2578608"/>
            <a:ext cx="3657600" cy="292608"/>
          </a:xfrm>
          <a:prstGeom prst="rect">
            <a:avLst/>
          </a:prstGeom>
          <a:noFill/>
          <a:ln/>
        </p:spPr>
        <p:txBody>
          <a:bodyPr wrap="square" lIns="0" tIns="0" rIns="0" bIns="0" rtlCol="0" anchor="ctr"/>
          <a:lstStyle/>
          <a:p>
            <a:pPr marL="0" indent="0">
              <a:buNone/>
            </a:pPr>
            <a:r>
              <a:rPr lang="en-US" sz="1600" b="1" dirty="0">
                <a:solidFill>
                  <a:srgbClr val="002551"/>
                </a:solidFill>
              </a:rPr>
              <a:t>Grow with confidence</a:t>
            </a:r>
            <a:endParaRPr lang="en-US" sz="1600" dirty="0"/>
          </a:p>
        </p:txBody>
      </p:sp>
      <p:sp>
        <p:nvSpPr>
          <p:cNvPr id="14" name="Team 2 band"/>
          <p:cNvSpPr/>
          <p:nvPr/>
        </p:nvSpPr>
        <p:spPr>
          <a:xfrm>
            <a:off x="6144768" y="4206240"/>
            <a:ext cx="5541264" cy="1143000"/>
          </a:xfrm>
          <a:prstGeom prst="roundRect">
            <a:avLst>
              <a:gd name="adj" fmla="val 8000"/>
            </a:avLst>
          </a:prstGeom>
          <a:solidFill>
            <a:srgbClr val="E5F3EA"/>
          </a:solidFill>
          <a:ln w="15875">
            <a:solidFill>
              <a:srgbClr val="E5F3EA"/>
            </a:solidFill>
            <a:prstDash val="solid"/>
          </a:ln>
        </p:spPr>
        <p:txBody>
          <a:bodyPr/>
          <a:lstStyle/>
          <a:p>
            <a:endParaRPr lang="en-US"/>
          </a:p>
        </p:txBody>
      </p:sp>
      <p:sp>
        <p:nvSpPr>
          <p:cNvPr id="15" name="Text 13"/>
          <p:cNvSpPr txBox="1"/>
          <p:nvPr/>
        </p:nvSpPr>
        <p:spPr>
          <a:xfrm>
            <a:off x="6373368" y="4325112"/>
            <a:ext cx="5120640" cy="292608"/>
          </a:xfrm>
          <a:prstGeom prst="rect">
            <a:avLst/>
          </a:prstGeom>
          <a:noFill/>
          <a:ln/>
        </p:spPr>
        <p:txBody>
          <a:bodyPr wrap="square" lIns="0" tIns="0" rIns="0" bIns="0" rtlCol="0" anchor="ctr"/>
          <a:lstStyle/>
          <a:p>
            <a:pPr marL="0" indent="0">
              <a:buNone/>
            </a:pPr>
            <a:r>
              <a:rPr lang="en-US" sz="1400" b="1" kern="0" spc="100" dirty="0">
                <a:solidFill>
                  <a:srgbClr val="028A3D"/>
                </a:solidFill>
              </a:rPr>
              <a:t>TEAM 2  ·  ACCOUNTING EXPERTS</a:t>
            </a:r>
            <a:endParaRPr lang="en-US" sz="1400" dirty="0"/>
          </a:p>
        </p:txBody>
      </p:sp>
      <p:sp>
        <p:nvSpPr>
          <p:cNvPr id="16" name="Text 14"/>
          <p:cNvSpPr txBox="1"/>
          <p:nvPr/>
        </p:nvSpPr>
        <p:spPr>
          <a:xfrm>
            <a:off x="6373368" y="4663440"/>
            <a:ext cx="5120640" cy="548640"/>
          </a:xfrm>
          <a:prstGeom prst="rect">
            <a:avLst/>
          </a:prstGeom>
          <a:noFill/>
          <a:ln/>
        </p:spPr>
        <p:txBody>
          <a:bodyPr wrap="square" lIns="0" tIns="0" rIns="0" bIns="0" rtlCol="0" anchor="t"/>
          <a:lstStyle/>
          <a:p>
            <a:pPr marL="0" indent="0">
              <a:buNone/>
            </a:pPr>
            <a:r>
              <a:rPr lang="en-US" sz="1500" dirty="0">
                <a:solidFill>
                  <a:srgbClr val="1B2733"/>
                </a:solidFill>
              </a:rPr>
              <a:t>Take over at "paid" and follow the money all the way through.</a:t>
            </a:r>
            <a:endParaRPr lang="en-US" sz="1500" dirty="0"/>
          </a:p>
        </p:txBody>
      </p:sp>
      <p:sp>
        <p:nvSpPr>
          <p:cNvPr id="17" name="Flow 1"/>
          <p:cNvSpPr/>
          <p:nvPr/>
        </p:nvSpPr>
        <p:spPr>
          <a:xfrm>
            <a:off x="548640" y="3063240"/>
            <a:ext cx="1344168" cy="914400"/>
          </a:xfrm>
          <a:prstGeom prst="homePlate">
            <a:avLst/>
          </a:prstGeom>
          <a:solidFill>
            <a:srgbClr val="002551"/>
          </a:solidFill>
          <a:ln w="12700">
            <a:solidFill>
              <a:srgbClr val="FFFFFF"/>
            </a:solidFill>
            <a:prstDash val="solid"/>
          </a:ln>
        </p:spPr>
        <p:txBody>
          <a:bodyPr/>
          <a:lstStyle/>
          <a:p>
            <a:endParaRPr lang="en-US"/>
          </a:p>
        </p:txBody>
      </p:sp>
      <p:sp>
        <p:nvSpPr>
          <p:cNvPr id="18" name="Text 16"/>
          <p:cNvSpPr txBox="1"/>
          <p:nvPr/>
        </p:nvSpPr>
        <p:spPr>
          <a:xfrm>
            <a:off x="585216" y="3063240"/>
            <a:ext cx="1069848" cy="914400"/>
          </a:xfrm>
          <a:prstGeom prst="rect">
            <a:avLst/>
          </a:prstGeom>
          <a:noFill/>
          <a:ln/>
        </p:spPr>
        <p:txBody>
          <a:bodyPr wrap="square" lIns="0" tIns="0" rIns="0" bIns="0" rtlCol="0" anchor="ctr"/>
          <a:lstStyle/>
          <a:p>
            <a:pPr marL="0" indent="0" algn="ctr">
              <a:buNone/>
            </a:pPr>
            <a:r>
              <a:rPr lang="en-US" sz="1200" b="1" dirty="0">
                <a:solidFill>
                  <a:srgbClr val="FFFFFF"/>
                </a:solidFill>
              </a:rPr>
              <a:t>Patient</a:t>
            </a:r>
            <a:endParaRPr lang="en-US" sz="1200" dirty="0"/>
          </a:p>
          <a:p>
            <a:pPr marL="0" indent="0" algn="ctr">
              <a:buNone/>
            </a:pPr>
            <a:r>
              <a:rPr lang="en-US" sz="1200" b="1" dirty="0">
                <a:solidFill>
                  <a:srgbClr val="FFFFFF"/>
                </a:solidFill>
              </a:rPr>
              <a:t>visit</a:t>
            </a:r>
            <a:endParaRPr lang="en-US" sz="1200" dirty="0"/>
          </a:p>
        </p:txBody>
      </p:sp>
      <p:sp>
        <p:nvSpPr>
          <p:cNvPr id="19" name="Flow 2"/>
          <p:cNvSpPr/>
          <p:nvPr/>
        </p:nvSpPr>
        <p:spPr>
          <a:xfrm>
            <a:off x="1947672" y="3063240"/>
            <a:ext cx="1344168" cy="914400"/>
          </a:xfrm>
          <a:prstGeom prst="chevron">
            <a:avLst/>
          </a:prstGeom>
          <a:solidFill>
            <a:srgbClr val="002551"/>
          </a:solidFill>
          <a:ln w="12700">
            <a:solidFill>
              <a:srgbClr val="FFFFFF"/>
            </a:solidFill>
            <a:prstDash val="solid"/>
          </a:ln>
        </p:spPr>
        <p:txBody>
          <a:bodyPr/>
          <a:lstStyle/>
          <a:p>
            <a:endParaRPr lang="en-US"/>
          </a:p>
        </p:txBody>
      </p:sp>
      <p:sp>
        <p:nvSpPr>
          <p:cNvPr id="20" name="Text 18"/>
          <p:cNvSpPr txBox="1"/>
          <p:nvPr/>
        </p:nvSpPr>
        <p:spPr>
          <a:xfrm>
            <a:off x="2331720"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Coding</a:t>
            </a:r>
            <a:endParaRPr lang="en-US" sz="1200" dirty="0"/>
          </a:p>
        </p:txBody>
      </p:sp>
      <p:sp>
        <p:nvSpPr>
          <p:cNvPr id="21" name="Flow 3"/>
          <p:cNvSpPr/>
          <p:nvPr/>
        </p:nvSpPr>
        <p:spPr>
          <a:xfrm>
            <a:off x="3346704" y="3063240"/>
            <a:ext cx="1344168" cy="914400"/>
          </a:xfrm>
          <a:prstGeom prst="chevron">
            <a:avLst/>
          </a:prstGeom>
          <a:solidFill>
            <a:srgbClr val="002551"/>
          </a:solidFill>
          <a:ln w="12700">
            <a:solidFill>
              <a:srgbClr val="FFFFFF"/>
            </a:solidFill>
            <a:prstDash val="solid"/>
          </a:ln>
        </p:spPr>
        <p:txBody>
          <a:bodyPr/>
          <a:lstStyle/>
          <a:p>
            <a:endParaRPr lang="en-US"/>
          </a:p>
        </p:txBody>
      </p:sp>
      <p:sp>
        <p:nvSpPr>
          <p:cNvPr id="22" name="Text 20"/>
          <p:cNvSpPr txBox="1"/>
          <p:nvPr/>
        </p:nvSpPr>
        <p:spPr>
          <a:xfrm>
            <a:off x="3730752"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Claim</a:t>
            </a:r>
            <a:endParaRPr lang="en-US" sz="1200" dirty="0"/>
          </a:p>
          <a:p>
            <a:pPr marL="0" indent="0" algn="ctr">
              <a:buNone/>
            </a:pPr>
            <a:r>
              <a:rPr lang="en-US" sz="1200" b="1" dirty="0">
                <a:solidFill>
                  <a:srgbClr val="FFFFFF"/>
                </a:solidFill>
              </a:rPr>
              <a:t>submitted</a:t>
            </a:r>
            <a:endParaRPr lang="en-US" sz="1200" dirty="0"/>
          </a:p>
        </p:txBody>
      </p:sp>
      <p:sp>
        <p:nvSpPr>
          <p:cNvPr id="23" name="Flow 4"/>
          <p:cNvSpPr/>
          <p:nvPr/>
        </p:nvSpPr>
        <p:spPr>
          <a:xfrm>
            <a:off x="4745736" y="3063240"/>
            <a:ext cx="1344168" cy="914400"/>
          </a:xfrm>
          <a:prstGeom prst="chevron">
            <a:avLst/>
          </a:prstGeom>
          <a:solidFill>
            <a:srgbClr val="002551"/>
          </a:solidFill>
          <a:ln w="12700">
            <a:solidFill>
              <a:srgbClr val="FFFFFF"/>
            </a:solidFill>
            <a:prstDash val="solid"/>
          </a:ln>
        </p:spPr>
        <p:txBody>
          <a:bodyPr/>
          <a:lstStyle/>
          <a:p>
            <a:endParaRPr lang="en-US"/>
          </a:p>
        </p:txBody>
      </p:sp>
      <p:sp>
        <p:nvSpPr>
          <p:cNvPr id="24" name="Text 22"/>
          <p:cNvSpPr txBox="1"/>
          <p:nvPr/>
        </p:nvSpPr>
        <p:spPr>
          <a:xfrm>
            <a:off x="5129784"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Denials</a:t>
            </a:r>
            <a:endParaRPr lang="en-US" sz="1200" dirty="0"/>
          </a:p>
          <a:p>
            <a:pPr marL="0" indent="0" algn="ctr">
              <a:buNone/>
            </a:pPr>
            <a:r>
              <a:rPr lang="en-US" sz="1200" b="1" dirty="0">
                <a:solidFill>
                  <a:srgbClr val="FFFFFF"/>
                </a:solidFill>
              </a:rPr>
              <a:t>worked</a:t>
            </a:r>
            <a:endParaRPr lang="en-US" sz="1200" dirty="0"/>
          </a:p>
        </p:txBody>
      </p:sp>
      <p:sp>
        <p:nvSpPr>
          <p:cNvPr id="25" name="Flow 5"/>
          <p:cNvSpPr/>
          <p:nvPr/>
        </p:nvSpPr>
        <p:spPr>
          <a:xfrm>
            <a:off x="6144768" y="3063240"/>
            <a:ext cx="1344168" cy="914400"/>
          </a:xfrm>
          <a:prstGeom prst="chevron">
            <a:avLst/>
          </a:prstGeom>
          <a:solidFill>
            <a:srgbClr val="00A0AF"/>
          </a:solidFill>
          <a:ln w="12700">
            <a:solidFill>
              <a:srgbClr val="FFFFFF"/>
            </a:solidFill>
            <a:prstDash val="solid"/>
          </a:ln>
        </p:spPr>
        <p:txBody>
          <a:bodyPr/>
          <a:lstStyle/>
          <a:p>
            <a:endParaRPr lang="en-US"/>
          </a:p>
        </p:txBody>
      </p:sp>
      <p:sp>
        <p:nvSpPr>
          <p:cNvPr id="26" name="Text 24"/>
          <p:cNvSpPr txBox="1"/>
          <p:nvPr/>
        </p:nvSpPr>
        <p:spPr>
          <a:xfrm>
            <a:off x="6528816"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Marked</a:t>
            </a:r>
            <a:endParaRPr lang="en-US" sz="1200" dirty="0"/>
          </a:p>
          <a:p>
            <a:pPr marL="0" indent="0" algn="ctr">
              <a:buNone/>
            </a:pPr>
            <a:r>
              <a:rPr lang="en-US" sz="1200" b="1" dirty="0">
                <a:solidFill>
                  <a:srgbClr val="FFFFFF"/>
                </a:solidFill>
              </a:rPr>
              <a:t>paid</a:t>
            </a:r>
            <a:endParaRPr lang="en-US" sz="1200" dirty="0"/>
          </a:p>
        </p:txBody>
      </p:sp>
      <p:sp>
        <p:nvSpPr>
          <p:cNvPr id="27" name="Flow 6"/>
          <p:cNvSpPr/>
          <p:nvPr/>
        </p:nvSpPr>
        <p:spPr>
          <a:xfrm>
            <a:off x="7543800" y="3063240"/>
            <a:ext cx="1344168" cy="914400"/>
          </a:xfrm>
          <a:prstGeom prst="chevron">
            <a:avLst/>
          </a:prstGeom>
          <a:solidFill>
            <a:srgbClr val="0E4A6E"/>
          </a:solidFill>
          <a:ln w="12700">
            <a:solidFill>
              <a:srgbClr val="FFFFFF"/>
            </a:solidFill>
            <a:prstDash val="solid"/>
          </a:ln>
        </p:spPr>
        <p:txBody>
          <a:bodyPr/>
          <a:lstStyle/>
          <a:p>
            <a:endParaRPr lang="en-US"/>
          </a:p>
        </p:txBody>
      </p:sp>
      <p:sp>
        <p:nvSpPr>
          <p:cNvPr id="28" name="Text 26"/>
          <p:cNvSpPr txBox="1"/>
          <p:nvPr/>
        </p:nvSpPr>
        <p:spPr>
          <a:xfrm>
            <a:off x="7927848"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Matched</a:t>
            </a:r>
            <a:endParaRPr lang="en-US" sz="1200" dirty="0"/>
          </a:p>
          <a:p>
            <a:pPr marL="0" indent="0" algn="ctr">
              <a:buNone/>
            </a:pPr>
            <a:r>
              <a:rPr lang="en-US" sz="1200" b="1" dirty="0">
                <a:solidFill>
                  <a:srgbClr val="FFFFFF"/>
                </a:solidFill>
              </a:rPr>
              <a:t>to bank</a:t>
            </a:r>
            <a:endParaRPr lang="en-US" sz="1200" dirty="0"/>
          </a:p>
        </p:txBody>
      </p:sp>
      <p:sp>
        <p:nvSpPr>
          <p:cNvPr id="29" name="Flow 7"/>
          <p:cNvSpPr/>
          <p:nvPr/>
        </p:nvSpPr>
        <p:spPr>
          <a:xfrm>
            <a:off x="8942832" y="3063240"/>
            <a:ext cx="1344168" cy="914400"/>
          </a:xfrm>
          <a:prstGeom prst="chevron">
            <a:avLst/>
          </a:prstGeom>
          <a:solidFill>
            <a:srgbClr val="0E4A6E"/>
          </a:solidFill>
          <a:ln w="12700">
            <a:solidFill>
              <a:srgbClr val="FFFFFF"/>
            </a:solidFill>
            <a:prstDash val="solid"/>
          </a:ln>
        </p:spPr>
        <p:txBody>
          <a:bodyPr/>
          <a:lstStyle/>
          <a:p>
            <a:endParaRPr lang="en-US"/>
          </a:p>
        </p:txBody>
      </p:sp>
      <p:sp>
        <p:nvSpPr>
          <p:cNvPr id="30" name="Text 28"/>
          <p:cNvSpPr txBox="1"/>
          <p:nvPr/>
        </p:nvSpPr>
        <p:spPr>
          <a:xfrm>
            <a:off x="9326880"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Costs</a:t>
            </a:r>
            <a:endParaRPr lang="en-US" sz="1200" dirty="0"/>
          </a:p>
          <a:p>
            <a:pPr marL="0" indent="0" algn="ctr">
              <a:buNone/>
            </a:pPr>
            <a:r>
              <a:rPr lang="en-US" sz="1200" b="1" dirty="0">
                <a:solidFill>
                  <a:srgbClr val="FFFFFF"/>
                </a:solidFill>
              </a:rPr>
              <a:t>reviewed</a:t>
            </a:r>
            <a:endParaRPr lang="en-US" sz="1200" dirty="0"/>
          </a:p>
        </p:txBody>
      </p:sp>
      <p:sp>
        <p:nvSpPr>
          <p:cNvPr id="31" name="Flow 8"/>
          <p:cNvSpPr/>
          <p:nvPr/>
        </p:nvSpPr>
        <p:spPr>
          <a:xfrm>
            <a:off x="10341864" y="3063240"/>
            <a:ext cx="1344168" cy="914400"/>
          </a:xfrm>
          <a:prstGeom prst="chevron">
            <a:avLst/>
          </a:prstGeom>
          <a:solidFill>
            <a:srgbClr val="0E4A6E"/>
          </a:solidFill>
          <a:ln w="12700">
            <a:solidFill>
              <a:srgbClr val="FFFFFF"/>
            </a:solidFill>
            <a:prstDash val="solid"/>
          </a:ln>
        </p:spPr>
        <p:txBody>
          <a:bodyPr/>
          <a:lstStyle/>
          <a:p>
            <a:endParaRPr lang="en-US"/>
          </a:p>
        </p:txBody>
      </p:sp>
      <p:sp>
        <p:nvSpPr>
          <p:cNvPr id="32" name="Text 30"/>
          <p:cNvSpPr txBox="1"/>
          <p:nvPr/>
        </p:nvSpPr>
        <p:spPr>
          <a:xfrm>
            <a:off x="10725912" y="3063240"/>
            <a:ext cx="914400" cy="914400"/>
          </a:xfrm>
          <a:prstGeom prst="rect">
            <a:avLst/>
          </a:prstGeom>
          <a:noFill/>
          <a:ln/>
        </p:spPr>
        <p:txBody>
          <a:bodyPr wrap="square" lIns="0" tIns="0" rIns="0" bIns="0" rtlCol="0" anchor="ctr"/>
          <a:lstStyle/>
          <a:p>
            <a:pPr marL="0" indent="0" algn="ctr">
              <a:buNone/>
            </a:pPr>
            <a:r>
              <a:rPr lang="en-US" sz="1200" b="1" dirty="0">
                <a:solidFill>
                  <a:srgbClr val="FFFFFF"/>
                </a:solidFill>
              </a:rPr>
              <a:t>Tax &amp;</a:t>
            </a:r>
            <a:endParaRPr lang="en-US" sz="1200" dirty="0"/>
          </a:p>
          <a:p>
            <a:pPr marL="0" indent="0" algn="ctr">
              <a:buNone/>
            </a:pPr>
            <a:r>
              <a:rPr lang="en-US" sz="1200" b="1" dirty="0">
                <a:solidFill>
                  <a:srgbClr val="FFFFFF"/>
                </a:solidFill>
              </a:rPr>
              <a:t>growth</a:t>
            </a:r>
            <a:endParaRPr lang="en-US" sz="1200" dirty="0"/>
          </a:p>
        </p:txBody>
      </p:sp>
      <p:sp>
        <p:nvSpPr>
          <p:cNvPr id="33" name="Text 31"/>
          <p:cNvSpPr txBox="1"/>
          <p:nvPr/>
        </p:nvSpPr>
        <p:spPr>
          <a:xfrm>
            <a:off x="6144768" y="4005072"/>
            <a:ext cx="1344168" cy="182880"/>
          </a:xfrm>
          <a:prstGeom prst="rect">
            <a:avLst/>
          </a:prstGeom>
          <a:noFill/>
          <a:ln/>
        </p:spPr>
        <p:txBody>
          <a:bodyPr wrap="square" lIns="0" tIns="0" rIns="0" bIns="0" rtlCol="0" anchor="ctr"/>
          <a:lstStyle/>
          <a:p>
            <a:pPr marL="0" indent="0" algn="ctr">
              <a:buNone/>
            </a:pPr>
            <a:r>
              <a:rPr lang="en-US" sz="900" b="1" kern="0" spc="100" dirty="0">
                <a:solidFill>
                  <a:srgbClr val="00A0AF"/>
                </a:solidFill>
              </a:rPr>
              <a:t>THE HANDOFF</a:t>
            </a:r>
            <a:endParaRPr lang="en-US" sz="900" dirty="0"/>
          </a:p>
        </p:txBody>
      </p:sp>
      <p:pic>
        <p:nvPicPr>
          <p:cNvPr id="34" name="Image 0" descr="preencoded.png"/>
          <p:cNvPicPr>
            <a:picLocks noChangeAspect="1"/>
          </p:cNvPicPr>
          <p:nvPr/>
        </p:nvPicPr>
        <p:blipFill>
          <a:blip r:embed="rId3"/>
          <a:stretch>
            <a:fillRect/>
          </a:stretch>
        </p:blipFill>
        <p:spPr>
          <a:xfrm>
            <a:off x="685800" y="4251960"/>
            <a:ext cx="384048" cy="384048"/>
          </a:xfrm>
          <a:prstGeom prst="rect">
            <a:avLst/>
          </a:prstGeom>
        </p:spPr>
      </p:pic>
      <p:sp>
        <p:nvSpPr>
          <p:cNvPr id="35" name="Text 32"/>
          <p:cNvSpPr txBox="1"/>
          <p:nvPr/>
        </p:nvSpPr>
        <p:spPr>
          <a:xfrm>
            <a:off x="1188720" y="4251960"/>
            <a:ext cx="4206240" cy="384048"/>
          </a:xfrm>
          <a:prstGeom prst="rect">
            <a:avLst/>
          </a:prstGeom>
          <a:noFill/>
          <a:ln/>
        </p:spPr>
        <p:txBody>
          <a:bodyPr wrap="square" lIns="0" tIns="0" rIns="0" bIns="0" rtlCol="0" anchor="ctr"/>
          <a:lstStyle/>
          <a:p>
            <a:pPr marL="0" indent="0">
              <a:buNone/>
            </a:pPr>
            <a:r>
              <a:rPr lang="en-US" sz="1500" b="1" dirty="0">
                <a:solidFill>
                  <a:srgbClr val="00A0AF"/>
                </a:solidFill>
              </a:rPr>
              <a:t>Under one roof, both teams share what they find.</a:t>
            </a:r>
            <a:endParaRPr lang="en-US" sz="1500" dirty="0"/>
          </a:p>
        </p:txBody>
      </p:sp>
      <p:sp>
        <p:nvSpPr>
          <p:cNvPr id="36" name="Text 33"/>
          <p:cNvSpPr txBox="1"/>
          <p:nvPr/>
        </p:nvSpPr>
        <p:spPr>
          <a:xfrm>
            <a:off x="1188720" y="4663440"/>
            <a:ext cx="4206240" cy="685800"/>
          </a:xfrm>
          <a:prstGeom prst="rect">
            <a:avLst/>
          </a:prstGeom>
          <a:noFill/>
          <a:ln/>
        </p:spPr>
        <p:txBody>
          <a:bodyPr wrap="square" lIns="0" tIns="0" rIns="0" bIns="0" rtlCol="0" anchor="t"/>
          <a:lstStyle/>
          <a:p>
            <a:pPr marL="0" indent="0">
              <a:buNone/>
            </a:pPr>
            <a:r>
              <a:rPr lang="en-US" sz="1300" dirty="0">
                <a:solidFill>
                  <a:srgbClr val="1B2733"/>
                </a:solidFill>
              </a:rPr>
              <a:t>A mismatch at the bank goes back to billing to chase with the payer. A billing pattern shapes the financial forecast.</a:t>
            </a:r>
            <a:endParaRPr lang="en-US" sz="1300" dirty="0"/>
          </a:p>
        </p:txBody>
      </p:sp>
      <p:sp>
        <p:nvSpPr>
          <p:cNvPr id="37" name="CPA layer"/>
          <p:cNvSpPr/>
          <p:nvPr/>
        </p:nvSpPr>
        <p:spPr>
          <a:xfrm>
            <a:off x="548640" y="5532120"/>
            <a:ext cx="11064240" cy="566928"/>
          </a:xfrm>
          <a:prstGeom prst="roundRect">
            <a:avLst>
              <a:gd name="adj" fmla="val 16129"/>
            </a:avLst>
          </a:prstGeom>
          <a:solidFill>
            <a:srgbClr val="002551"/>
          </a:solidFill>
          <a:ln w="15875">
            <a:solidFill>
              <a:srgbClr val="002551"/>
            </a:solidFill>
            <a:prstDash val="solid"/>
          </a:ln>
        </p:spPr>
        <p:txBody>
          <a:bodyPr/>
          <a:lstStyle/>
          <a:p>
            <a:endParaRPr lang="en-US"/>
          </a:p>
        </p:txBody>
      </p:sp>
      <p:pic>
        <p:nvPicPr>
          <p:cNvPr id="38" name="Image 1" descr="preencoded.png"/>
          <p:cNvPicPr>
            <a:picLocks noChangeAspect="1"/>
          </p:cNvPicPr>
          <p:nvPr/>
        </p:nvPicPr>
        <p:blipFill>
          <a:blip r:embed="rId4"/>
          <a:stretch>
            <a:fillRect/>
          </a:stretch>
        </p:blipFill>
        <p:spPr>
          <a:xfrm>
            <a:off x="777240" y="5623560"/>
            <a:ext cx="384048" cy="384048"/>
          </a:xfrm>
          <a:prstGeom prst="rect">
            <a:avLst/>
          </a:prstGeom>
        </p:spPr>
      </p:pic>
      <p:sp>
        <p:nvSpPr>
          <p:cNvPr id="39" name="Text 35"/>
          <p:cNvSpPr txBox="1"/>
          <p:nvPr/>
        </p:nvSpPr>
        <p:spPr>
          <a:xfrm>
            <a:off x="1325880" y="5532120"/>
            <a:ext cx="10058400" cy="566928"/>
          </a:xfrm>
          <a:prstGeom prst="rect">
            <a:avLst/>
          </a:prstGeom>
          <a:noFill/>
          <a:ln/>
        </p:spPr>
        <p:txBody>
          <a:bodyPr wrap="square" lIns="0" tIns="0" rIns="0" bIns="0" rtlCol="0" anchor="ctr"/>
          <a:lstStyle/>
          <a:p>
            <a:pPr marL="0" indent="0">
              <a:buNone/>
            </a:pPr>
            <a:r>
              <a:rPr lang="en-US" sz="1400" b="1" kern="0" spc="100" dirty="0">
                <a:solidFill>
                  <a:srgbClr val="FFFFFF"/>
                </a:solidFill>
              </a:rPr>
              <a:t>EVERY STEP SUPERVISED BY CPAs  ·  PROFESSIONAL TAX HELP</a:t>
            </a:r>
            <a:endParaRPr lang="en-US" sz="1400" dirty="0"/>
          </a:p>
        </p:txBody>
      </p:sp>
      <p:sp>
        <p:nvSpPr>
          <p:cNvPr id="40"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B7B"/>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65760"/>
            <a:ext cx="8229600" cy="274320"/>
          </a:xfrm>
          <a:prstGeom prst="rect">
            <a:avLst/>
          </a:prstGeom>
          <a:noFill/>
          <a:ln/>
        </p:spPr>
        <p:txBody>
          <a:bodyPr wrap="square" lIns="0" tIns="0" rIns="0" bIns="0" rtlCol="0" anchor="ctr"/>
          <a:lstStyle/>
          <a:p>
            <a:pPr marL="0" indent="0">
              <a:buNone/>
            </a:pPr>
            <a:r>
              <a:rPr lang="en-US" sz="1200" b="1" kern="0" spc="300" dirty="0">
                <a:solidFill>
                  <a:srgbClr val="00A0AF"/>
                </a:solidFill>
              </a:rPr>
              <a:t>03  ·  HOW WE DO IT</a:t>
            </a:r>
            <a:endParaRPr lang="en-US" sz="1200" dirty="0"/>
          </a:p>
        </p:txBody>
      </p:sp>
      <p:sp>
        <p:nvSpPr>
          <p:cNvPr id="3" name="Text 0"/>
          <p:cNvSpPr>
            <a:spLocks noGrp="1"/>
          </p:cNvSpPr>
          <p:nvPr>
            <p:ph type="title" idx="100" hasCustomPrompt="1"/>
          </p:nvPr>
        </p:nvSpPr>
        <p:spPr>
          <a:xfrm>
            <a:off x="548640" y="713232"/>
            <a:ext cx="11064240" cy="731520"/>
          </a:xfrm>
          <a:prstGeom prst="rect">
            <a:avLst/>
          </a:prstGeom>
          <a:noFill/>
          <a:ln/>
        </p:spPr>
        <p:txBody>
          <a:bodyPr wrap="square" lIns="0" tIns="0" rIns="0" bIns="0" rtlCol="0" anchor="t"/>
          <a:lstStyle/>
          <a:p>
            <a:pPr marL="0" indent="0" algn="l">
              <a:buNone/>
            </a:pPr>
            <a:r>
              <a:rPr lang="en-US" sz="3400" b="1" dirty="0">
                <a:solidFill>
                  <a:schemeClr val="tx2"/>
                </a:solidFill>
              </a:rPr>
              <a:t>Two Expert Teams, One Roof, Every Step Covered</a:t>
            </a:r>
            <a:endParaRPr lang="en-US" sz="3400" dirty="0"/>
          </a:p>
        </p:txBody>
      </p:sp>
      <p:sp>
        <p:nvSpPr>
          <p:cNvPr id="4" name="TEAM 1  ·  MEDICAL BILLING"/>
          <p:cNvSpPr/>
          <p:nvPr/>
        </p:nvSpPr>
        <p:spPr>
          <a:xfrm>
            <a:off x="548640" y="1600200"/>
            <a:ext cx="3566160" cy="4206240"/>
          </a:xfrm>
          <a:prstGeom prst="roundRect">
            <a:avLst>
              <a:gd name="adj" fmla="val 2564"/>
            </a:avLst>
          </a:prstGeom>
          <a:solidFill>
            <a:srgbClr val="EEF4F7"/>
          </a:solidFill>
          <a:ln w="15875">
            <a:solidFill>
              <a:srgbClr val="EEF4F7"/>
            </a:solidFill>
            <a:prstDash val="solid"/>
          </a:ln>
        </p:spPr>
        <p:txBody>
          <a:bodyPr/>
          <a:lstStyle/>
          <a:p>
            <a:endParaRPr lang="en-US"/>
          </a:p>
        </p:txBody>
      </p:sp>
      <p:sp>
        <p:nvSpPr>
          <p:cNvPr id="5" name="TEAM 1  ·  MEDICAL BILLING header"/>
          <p:cNvSpPr/>
          <p:nvPr/>
        </p:nvSpPr>
        <p:spPr>
          <a:xfrm>
            <a:off x="548640" y="1600200"/>
            <a:ext cx="3566160" cy="548640"/>
          </a:xfrm>
          <a:prstGeom prst="roundRect">
            <a:avLst>
              <a:gd name="adj" fmla="val 16667"/>
            </a:avLst>
          </a:prstGeom>
          <a:solidFill>
            <a:srgbClr val="002551"/>
          </a:solidFill>
          <a:ln w="15875">
            <a:solidFill>
              <a:srgbClr val="002551"/>
            </a:solidFill>
            <a:prstDash val="solid"/>
          </a:ln>
        </p:spPr>
        <p:txBody>
          <a:bodyPr/>
          <a:lstStyle/>
          <a:p>
            <a:endParaRPr lang="en-US"/>
          </a:p>
        </p:txBody>
      </p:sp>
      <p:sp>
        <p:nvSpPr>
          <p:cNvPr id="6" name="Text 4"/>
          <p:cNvSpPr txBox="1"/>
          <p:nvPr/>
        </p:nvSpPr>
        <p:spPr>
          <a:xfrm>
            <a:off x="777240" y="1600200"/>
            <a:ext cx="3200400" cy="548640"/>
          </a:xfrm>
          <a:prstGeom prst="rect">
            <a:avLst/>
          </a:prstGeom>
          <a:noFill/>
          <a:ln/>
        </p:spPr>
        <p:txBody>
          <a:bodyPr wrap="square" lIns="0" tIns="0" rIns="0" bIns="0" rtlCol="0" anchor="ctr"/>
          <a:lstStyle/>
          <a:p>
            <a:pPr marL="0" indent="0">
              <a:buNone/>
            </a:pPr>
            <a:r>
              <a:rPr lang="en-US" sz="1400" b="1" kern="0" spc="100" dirty="0">
                <a:solidFill>
                  <a:srgbClr val="FFFFFF"/>
                </a:solidFill>
              </a:rPr>
              <a:t>TEAM 1  ·  MEDICAL BILLING</a:t>
            </a:r>
            <a:endParaRPr lang="en-US" sz="1400" dirty="0"/>
          </a:p>
        </p:txBody>
      </p:sp>
      <p:sp>
        <p:nvSpPr>
          <p:cNvPr id="7" name="Icon circle"/>
          <p:cNvSpPr/>
          <p:nvPr/>
        </p:nvSpPr>
        <p:spPr>
          <a:xfrm>
            <a:off x="777240" y="2377440"/>
            <a:ext cx="566928" cy="566928"/>
          </a:xfrm>
          <a:prstGeom prst="ellipse">
            <a:avLst/>
          </a:prstGeom>
          <a:solidFill>
            <a:srgbClr val="002551"/>
          </a:solidFill>
          <a:ln w="12700">
            <a:solidFill>
              <a:srgbClr val="002551"/>
            </a:solidFill>
            <a:prstDash val="solid"/>
          </a:ln>
        </p:spPr>
        <p:txBody>
          <a:bodyPr/>
          <a:lstStyle/>
          <a:p>
            <a:endParaRPr lang="en-US"/>
          </a:p>
        </p:txBody>
      </p:sp>
      <p:pic>
        <p:nvPicPr>
          <p:cNvPr id="8" name="Image 0" descr="preencoded.png"/>
          <p:cNvPicPr>
            <a:picLocks noChangeAspect="1"/>
          </p:cNvPicPr>
          <p:nvPr/>
        </p:nvPicPr>
        <p:blipFill>
          <a:blip r:embed="rId3"/>
          <a:stretch>
            <a:fillRect/>
          </a:stretch>
        </p:blipFill>
        <p:spPr>
          <a:xfrm>
            <a:off x="930311" y="2530511"/>
            <a:ext cx="260787" cy="260787"/>
          </a:xfrm>
          <a:prstGeom prst="rect">
            <a:avLst/>
          </a:prstGeom>
        </p:spPr>
      </p:pic>
      <p:sp>
        <p:nvSpPr>
          <p:cNvPr id="9" name="Text 6"/>
          <p:cNvSpPr txBox="1"/>
          <p:nvPr/>
        </p:nvSpPr>
        <p:spPr>
          <a:xfrm>
            <a:off x="1508760" y="2340864"/>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Insurance contracts</a:t>
            </a:r>
            <a:endParaRPr lang="en-US" sz="1600" dirty="0"/>
          </a:p>
        </p:txBody>
      </p:sp>
      <p:sp>
        <p:nvSpPr>
          <p:cNvPr id="10" name="Text 7"/>
          <p:cNvSpPr txBox="1"/>
          <p:nvPr/>
        </p:nvSpPr>
        <p:spPr>
          <a:xfrm>
            <a:off x="1508760" y="2679192"/>
            <a:ext cx="2423160" cy="685800"/>
          </a:xfrm>
          <a:prstGeom prst="rect">
            <a:avLst/>
          </a:prstGeom>
          <a:noFill/>
          <a:ln/>
        </p:spPr>
        <p:txBody>
          <a:bodyPr wrap="square" lIns="0" tIns="0" rIns="0" bIns="0" rtlCol="0" anchor="t"/>
          <a:lstStyle/>
          <a:p>
            <a:pPr marL="0" indent="0">
              <a:buNone/>
            </a:pPr>
            <a:r>
              <a:rPr lang="en-US" sz="1300" dirty="0">
                <a:solidFill>
                  <a:srgbClr val="1B2733"/>
                </a:solidFill>
              </a:rPr>
              <a:t>Reviewed and optimized, so payers pay what they promised.</a:t>
            </a:r>
            <a:endParaRPr lang="en-US" sz="1300" dirty="0"/>
          </a:p>
        </p:txBody>
      </p:sp>
      <p:sp>
        <p:nvSpPr>
          <p:cNvPr id="11" name="Icon circle"/>
          <p:cNvSpPr/>
          <p:nvPr/>
        </p:nvSpPr>
        <p:spPr>
          <a:xfrm>
            <a:off x="777240" y="3493008"/>
            <a:ext cx="566928" cy="566928"/>
          </a:xfrm>
          <a:prstGeom prst="ellipse">
            <a:avLst/>
          </a:prstGeom>
          <a:solidFill>
            <a:srgbClr val="002551"/>
          </a:solidFill>
          <a:ln w="12700">
            <a:solidFill>
              <a:srgbClr val="002551"/>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930311" y="3646079"/>
            <a:ext cx="260787" cy="260787"/>
          </a:xfrm>
          <a:prstGeom prst="rect">
            <a:avLst/>
          </a:prstGeom>
        </p:spPr>
      </p:pic>
      <p:sp>
        <p:nvSpPr>
          <p:cNvPr id="13" name="Text 9"/>
          <p:cNvSpPr txBox="1"/>
          <p:nvPr/>
        </p:nvSpPr>
        <p:spPr>
          <a:xfrm>
            <a:off x="1508760" y="3456432"/>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Coding optimization</a:t>
            </a:r>
            <a:endParaRPr lang="en-US" sz="1600" dirty="0"/>
          </a:p>
        </p:txBody>
      </p:sp>
      <p:sp>
        <p:nvSpPr>
          <p:cNvPr id="14" name="Text 10"/>
          <p:cNvSpPr txBox="1"/>
          <p:nvPr/>
        </p:nvSpPr>
        <p:spPr>
          <a:xfrm>
            <a:off x="1508760" y="3794760"/>
            <a:ext cx="2423160" cy="685800"/>
          </a:xfrm>
          <a:prstGeom prst="rect">
            <a:avLst/>
          </a:prstGeom>
          <a:noFill/>
          <a:ln/>
        </p:spPr>
        <p:txBody>
          <a:bodyPr wrap="square" lIns="0" tIns="0" rIns="0" bIns="0" rtlCol="0" anchor="t"/>
          <a:lstStyle/>
          <a:p>
            <a:pPr marL="0" indent="0">
              <a:buNone/>
            </a:pPr>
            <a:r>
              <a:rPr lang="en-US" sz="1300" dirty="0">
                <a:solidFill>
                  <a:srgbClr val="1B2733"/>
                </a:solidFill>
              </a:rPr>
              <a:t>Accurate, complete coding that supports your documented care.</a:t>
            </a:r>
            <a:endParaRPr lang="en-US" sz="1300" dirty="0"/>
          </a:p>
        </p:txBody>
      </p:sp>
      <p:sp>
        <p:nvSpPr>
          <p:cNvPr id="15" name="Icon circle"/>
          <p:cNvSpPr/>
          <p:nvPr/>
        </p:nvSpPr>
        <p:spPr>
          <a:xfrm>
            <a:off x="777240" y="4608576"/>
            <a:ext cx="566928" cy="566928"/>
          </a:xfrm>
          <a:prstGeom prst="ellipse">
            <a:avLst/>
          </a:prstGeom>
          <a:solidFill>
            <a:srgbClr val="002551"/>
          </a:solidFill>
          <a:ln w="12700">
            <a:solidFill>
              <a:srgbClr val="002551"/>
            </a:solidFill>
            <a:prstDash val="solid"/>
          </a:ln>
        </p:spPr>
        <p:txBody>
          <a:bodyPr/>
          <a:lstStyle/>
          <a:p>
            <a:endParaRPr lang="en-US"/>
          </a:p>
        </p:txBody>
      </p:sp>
      <p:pic>
        <p:nvPicPr>
          <p:cNvPr id="16" name="Image 2" descr="preencoded.png"/>
          <p:cNvPicPr>
            <a:picLocks noChangeAspect="1"/>
          </p:cNvPicPr>
          <p:nvPr/>
        </p:nvPicPr>
        <p:blipFill>
          <a:blip r:embed="rId5"/>
          <a:stretch>
            <a:fillRect/>
          </a:stretch>
        </p:blipFill>
        <p:spPr>
          <a:xfrm>
            <a:off x="930311" y="4761647"/>
            <a:ext cx="260787" cy="260787"/>
          </a:xfrm>
          <a:prstGeom prst="rect">
            <a:avLst/>
          </a:prstGeom>
        </p:spPr>
      </p:pic>
      <p:sp>
        <p:nvSpPr>
          <p:cNvPr id="17" name="Text 12"/>
          <p:cNvSpPr txBox="1"/>
          <p:nvPr/>
        </p:nvSpPr>
        <p:spPr>
          <a:xfrm>
            <a:off x="1508760" y="4572000"/>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Denial root cause</a:t>
            </a:r>
            <a:endParaRPr lang="en-US" sz="1600" dirty="0"/>
          </a:p>
        </p:txBody>
      </p:sp>
      <p:sp>
        <p:nvSpPr>
          <p:cNvPr id="18" name="Text 13"/>
          <p:cNvSpPr txBox="1"/>
          <p:nvPr/>
        </p:nvSpPr>
        <p:spPr>
          <a:xfrm>
            <a:off x="1508760" y="4910328"/>
            <a:ext cx="2423160" cy="685800"/>
          </a:xfrm>
          <a:prstGeom prst="rect">
            <a:avLst/>
          </a:prstGeom>
          <a:noFill/>
          <a:ln/>
        </p:spPr>
        <p:txBody>
          <a:bodyPr wrap="square" lIns="0" tIns="0" rIns="0" bIns="0" rtlCol="0" anchor="t"/>
          <a:lstStyle/>
          <a:p>
            <a:pPr marL="0" indent="0">
              <a:buNone/>
            </a:pPr>
            <a:r>
              <a:rPr lang="en-US" sz="1300" dirty="0">
                <a:solidFill>
                  <a:srgbClr val="1B2733"/>
                </a:solidFill>
              </a:rPr>
              <a:t>Traced to the front desk, coding or the contract, then fixed for good.</a:t>
            </a:r>
            <a:endParaRPr lang="en-US" sz="1300" dirty="0"/>
          </a:p>
        </p:txBody>
      </p:sp>
      <p:sp>
        <p:nvSpPr>
          <p:cNvPr id="19" name="TEAM 2  ·  ACCOUNTING"/>
          <p:cNvSpPr/>
          <p:nvPr/>
        </p:nvSpPr>
        <p:spPr>
          <a:xfrm>
            <a:off x="4297680" y="1600200"/>
            <a:ext cx="3566160" cy="4206240"/>
          </a:xfrm>
          <a:prstGeom prst="roundRect">
            <a:avLst>
              <a:gd name="adj" fmla="val 2564"/>
            </a:avLst>
          </a:prstGeom>
          <a:solidFill>
            <a:srgbClr val="EEF4F7"/>
          </a:solidFill>
          <a:ln w="15875">
            <a:solidFill>
              <a:srgbClr val="EEF4F7"/>
            </a:solidFill>
            <a:prstDash val="solid"/>
          </a:ln>
        </p:spPr>
        <p:txBody>
          <a:bodyPr/>
          <a:lstStyle/>
          <a:p>
            <a:endParaRPr lang="en-US"/>
          </a:p>
        </p:txBody>
      </p:sp>
      <p:sp>
        <p:nvSpPr>
          <p:cNvPr id="20" name="TEAM 2  ·  ACCOUNTING header"/>
          <p:cNvSpPr/>
          <p:nvPr/>
        </p:nvSpPr>
        <p:spPr>
          <a:xfrm>
            <a:off x="4297680" y="1600200"/>
            <a:ext cx="3566160" cy="548640"/>
          </a:xfrm>
          <a:prstGeom prst="roundRect">
            <a:avLst>
              <a:gd name="adj" fmla="val 16667"/>
            </a:avLst>
          </a:prstGeom>
          <a:solidFill>
            <a:srgbClr val="0E6E5C"/>
          </a:solidFill>
          <a:ln w="15875">
            <a:solidFill>
              <a:srgbClr val="0E6E5C"/>
            </a:solidFill>
            <a:prstDash val="solid"/>
          </a:ln>
        </p:spPr>
        <p:txBody>
          <a:bodyPr/>
          <a:lstStyle/>
          <a:p>
            <a:endParaRPr lang="en-US"/>
          </a:p>
        </p:txBody>
      </p:sp>
      <p:sp>
        <p:nvSpPr>
          <p:cNvPr id="21" name="Text 16"/>
          <p:cNvSpPr txBox="1"/>
          <p:nvPr/>
        </p:nvSpPr>
        <p:spPr>
          <a:xfrm>
            <a:off x="4526280" y="1600200"/>
            <a:ext cx="3200400" cy="548640"/>
          </a:xfrm>
          <a:prstGeom prst="rect">
            <a:avLst/>
          </a:prstGeom>
          <a:noFill/>
          <a:ln/>
        </p:spPr>
        <p:txBody>
          <a:bodyPr wrap="square" lIns="0" tIns="0" rIns="0" bIns="0" rtlCol="0" anchor="ctr"/>
          <a:lstStyle/>
          <a:p>
            <a:pPr marL="0" indent="0">
              <a:buNone/>
            </a:pPr>
            <a:r>
              <a:rPr lang="en-US" sz="1400" b="1" kern="0" spc="100" dirty="0">
                <a:solidFill>
                  <a:srgbClr val="FFFFFF"/>
                </a:solidFill>
              </a:rPr>
              <a:t>TEAM 2  ·  ACCOUNTING</a:t>
            </a:r>
            <a:endParaRPr lang="en-US" sz="1400" dirty="0"/>
          </a:p>
        </p:txBody>
      </p:sp>
      <p:sp>
        <p:nvSpPr>
          <p:cNvPr id="22" name="Icon circle"/>
          <p:cNvSpPr/>
          <p:nvPr/>
        </p:nvSpPr>
        <p:spPr>
          <a:xfrm>
            <a:off x="4526280" y="2377440"/>
            <a:ext cx="566928" cy="566928"/>
          </a:xfrm>
          <a:prstGeom prst="ellipse">
            <a:avLst/>
          </a:prstGeom>
          <a:solidFill>
            <a:srgbClr val="0E6E5C"/>
          </a:solidFill>
          <a:ln w="12700">
            <a:solidFill>
              <a:srgbClr val="0E6E5C"/>
            </a:solidFill>
            <a:prstDash val="solid"/>
          </a:ln>
        </p:spPr>
        <p:txBody>
          <a:bodyPr/>
          <a:lstStyle/>
          <a:p>
            <a:endParaRPr lang="en-US"/>
          </a:p>
        </p:txBody>
      </p:sp>
      <p:pic>
        <p:nvPicPr>
          <p:cNvPr id="23" name="Image 3" descr="preencoded.png"/>
          <p:cNvPicPr>
            <a:picLocks noChangeAspect="1"/>
          </p:cNvPicPr>
          <p:nvPr/>
        </p:nvPicPr>
        <p:blipFill>
          <a:blip r:embed="rId6"/>
          <a:stretch>
            <a:fillRect/>
          </a:stretch>
        </p:blipFill>
        <p:spPr>
          <a:xfrm>
            <a:off x="4679351" y="2530511"/>
            <a:ext cx="260787" cy="260787"/>
          </a:xfrm>
          <a:prstGeom prst="rect">
            <a:avLst/>
          </a:prstGeom>
        </p:spPr>
      </p:pic>
      <p:sp>
        <p:nvSpPr>
          <p:cNvPr id="24" name="Text 18"/>
          <p:cNvSpPr txBox="1"/>
          <p:nvPr/>
        </p:nvSpPr>
        <p:spPr>
          <a:xfrm>
            <a:off x="5257800" y="2340864"/>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Match to the bank</a:t>
            </a:r>
            <a:endParaRPr lang="en-US" sz="1600" dirty="0"/>
          </a:p>
        </p:txBody>
      </p:sp>
      <p:sp>
        <p:nvSpPr>
          <p:cNvPr id="25" name="Text 19"/>
          <p:cNvSpPr txBox="1"/>
          <p:nvPr/>
        </p:nvSpPr>
        <p:spPr>
          <a:xfrm>
            <a:off x="5257800" y="2679192"/>
            <a:ext cx="2423160" cy="685800"/>
          </a:xfrm>
          <a:prstGeom prst="rect">
            <a:avLst/>
          </a:prstGeom>
          <a:noFill/>
          <a:ln/>
        </p:spPr>
        <p:txBody>
          <a:bodyPr wrap="square" lIns="0" tIns="0" rIns="0" bIns="0" rtlCol="0" anchor="t"/>
          <a:lstStyle/>
          <a:p>
            <a:pPr marL="0" indent="0">
              <a:buNone/>
            </a:pPr>
            <a:r>
              <a:rPr lang="en-US" sz="1300" dirty="0">
                <a:solidFill>
                  <a:srgbClr val="1B2733"/>
                </a:solidFill>
              </a:rPr>
              <a:t>Every "paid" claim checked against your bank statement.</a:t>
            </a:r>
            <a:endParaRPr lang="en-US" sz="1300" dirty="0"/>
          </a:p>
        </p:txBody>
      </p:sp>
      <p:sp>
        <p:nvSpPr>
          <p:cNvPr id="26" name="Icon circle"/>
          <p:cNvSpPr/>
          <p:nvPr/>
        </p:nvSpPr>
        <p:spPr>
          <a:xfrm>
            <a:off x="4526280" y="3493008"/>
            <a:ext cx="566928" cy="566928"/>
          </a:xfrm>
          <a:prstGeom prst="ellipse">
            <a:avLst/>
          </a:prstGeom>
          <a:solidFill>
            <a:srgbClr val="0E6E5C"/>
          </a:solidFill>
          <a:ln w="12700">
            <a:solidFill>
              <a:srgbClr val="0E6E5C"/>
            </a:solidFill>
            <a:prstDash val="solid"/>
          </a:ln>
        </p:spPr>
        <p:txBody>
          <a:bodyPr/>
          <a:lstStyle/>
          <a:p>
            <a:endParaRPr lang="en-US"/>
          </a:p>
        </p:txBody>
      </p:sp>
      <p:pic>
        <p:nvPicPr>
          <p:cNvPr id="27" name="Image 4" descr="preencoded.png"/>
          <p:cNvPicPr>
            <a:picLocks noChangeAspect="1"/>
          </p:cNvPicPr>
          <p:nvPr/>
        </p:nvPicPr>
        <p:blipFill>
          <a:blip r:embed="rId7"/>
          <a:stretch>
            <a:fillRect/>
          </a:stretch>
        </p:blipFill>
        <p:spPr>
          <a:xfrm>
            <a:off x="4679351" y="3646079"/>
            <a:ext cx="260787" cy="260787"/>
          </a:xfrm>
          <a:prstGeom prst="rect">
            <a:avLst/>
          </a:prstGeom>
        </p:spPr>
      </p:pic>
      <p:sp>
        <p:nvSpPr>
          <p:cNvPr id="28" name="Text 21"/>
          <p:cNvSpPr txBox="1"/>
          <p:nvPr/>
        </p:nvSpPr>
        <p:spPr>
          <a:xfrm>
            <a:off x="5257800" y="3456432"/>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Stop the quiet leaks</a:t>
            </a:r>
            <a:endParaRPr lang="en-US" sz="1600" dirty="0"/>
          </a:p>
        </p:txBody>
      </p:sp>
      <p:sp>
        <p:nvSpPr>
          <p:cNvPr id="29" name="Text 22"/>
          <p:cNvSpPr txBox="1"/>
          <p:nvPr/>
        </p:nvSpPr>
        <p:spPr>
          <a:xfrm>
            <a:off x="5257800" y="3794760"/>
            <a:ext cx="2423160" cy="685800"/>
          </a:xfrm>
          <a:prstGeom prst="rect">
            <a:avLst/>
          </a:prstGeom>
          <a:noFill/>
          <a:ln/>
        </p:spPr>
        <p:txBody>
          <a:bodyPr wrap="square" lIns="0" tIns="0" rIns="0" bIns="0" rtlCol="0" anchor="t"/>
          <a:lstStyle/>
          <a:p>
            <a:pPr marL="0" indent="0">
              <a:buNone/>
            </a:pPr>
            <a:r>
              <a:rPr lang="en-US" sz="1300" dirty="0">
                <a:solidFill>
                  <a:srgbClr val="1B2733"/>
                </a:solidFill>
              </a:rPr>
              <a:t>Unused subscriptions and avoidable variable costs.</a:t>
            </a:r>
            <a:endParaRPr lang="en-US" sz="1300" dirty="0"/>
          </a:p>
        </p:txBody>
      </p:sp>
      <p:sp>
        <p:nvSpPr>
          <p:cNvPr id="30" name="Icon circle"/>
          <p:cNvSpPr/>
          <p:nvPr/>
        </p:nvSpPr>
        <p:spPr>
          <a:xfrm>
            <a:off x="4526280" y="4608576"/>
            <a:ext cx="566928" cy="566928"/>
          </a:xfrm>
          <a:prstGeom prst="ellipse">
            <a:avLst/>
          </a:prstGeom>
          <a:solidFill>
            <a:srgbClr val="0E6E5C"/>
          </a:solidFill>
          <a:ln w="12700">
            <a:solidFill>
              <a:srgbClr val="0E6E5C"/>
            </a:solidFill>
            <a:prstDash val="solid"/>
          </a:ln>
        </p:spPr>
        <p:txBody>
          <a:bodyPr/>
          <a:lstStyle/>
          <a:p>
            <a:endParaRPr lang="en-US"/>
          </a:p>
        </p:txBody>
      </p:sp>
      <p:pic>
        <p:nvPicPr>
          <p:cNvPr id="31" name="Image 5" descr="preencoded.png"/>
          <p:cNvPicPr>
            <a:picLocks noChangeAspect="1"/>
          </p:cNvPicPr>
          <p:nvPr/>
        </p:nvPicPr>
        <p:blipFill>
          <a:blip r:embed="rId8"/>
          <a:stretch>
            <a:fillRect/>
          </a:stretch>
        </p:blipFill>
        <p:spPr>
          <a:xfrm>
            <a:off x="4679351" y="4761647"/>
            <a:ext cx="260787" cy="260787"/>
          </a:xfrm>
          <a:prstGeom prst="rect">
            <a:avLst/>
          </a:prstGeom>
        </p:spPr>
      </p:pic>
      <p:sp>
        <p:nvSpPr>
          <p:cNvPr id="32" name="Text 24"/>
          <p:cNvSpPr txBox="1"/>
          <p:nvPr/>
        </p:nvSpPr>
        <p:spPr>
          <a:xfrm>
            <a:off x="5257800" y="4572000"/>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Plan taxes all year</a:t>
            </a:r>
            <a:endParaRPr lang="en-US" sz="1600" dirty="0"/>
          </a:p>
        </p:txBody>
      </p:sp>
      <p:sp>
        <p:nvSpPr>
          <p:cNvPr id="33" name="Text 25"/>
          <p:cNvSpPr txBox="1"/>
          <p:nvPr/>
        </p:nvSpPr>
        <p:spPr>
          <a:xfrm>
            <a:off x="5257800" y="4910328"/>
            <a:ext cx="2423160" cy="685800"/>
          </a:xfrm>
          <a:prstGeom prst="rect">
            <a:avLst/>
          </a:prstGeom>
          <a:noFill/>
          <a:ln/>
        </p:spPr>
        <p:txBody>
          <a:bodyPr wrap="square" lIns="0" tIns="0" rIns="0" bIns="0" rtlCol="0" anchor="t"/>
          <a:lstStyle/>
          <a:p>
            <a:pPr marL="0" indent="0">
              <a:buNone/>
            </a:pPr>
            <a:r>
              <a:rPr lang="en-US" sz="1300" dirty="0">
                <a:solidFill>
                  <a:srgbClr val="1B2733"/>
                </a:solidFill>
              </a:rPr>
              <a:t>S-corp owner W-2 set-up or another structure that fits.*</a:t>
            </a:r>
            <a:endParaRPr lang="en-US" sz="1300" dirty="0"/>
          </a:p>
        </p:txBody>
      </p:sp>
      <p:sp>
        <p:nvSpPr>
          <p:cNvPr id="34" name="GROWING THE PRACTICE"/>
          <p:cNvSpPr/>
          <p:nvPr/>
        </p:nvSpPr>
        <p:spPr>
          <a:xfrm>
            <a:off x="8046720" y="1600200"/>
            <a:ext cx="3566160" cy="4206240"/>
          </a:xfrm>
          <a:prstGeom prst="roundRect">
            <a:avLst>
              <a:gd name="adj" fmla="val 2564"/>
            </a:avLst>
          </a:prstGeom>
          <a:solidFill>
            <a:srgbClr val="EEF4F7"/>
          </a:solidFill>
          <a:ln w="15875">
            <a:solidFill>
              <a:srgbClr val="EEF4F7"/>
            </a:solidFill>
            <a:prstDash val="solid"/>
          </a:ln>
        </p:spPr>
        <p:txBody>
          <a:bodyPr/>
          <a:lstStyle/>
          <a:p>
            <a:endParaRPr lang="en-US"/>
          </a:p>
        </p:txBody>
      </p:sp>
      <p:sp>
        <p:nvSpPr>
          <p:cNvPr id="35" name="GROWING THE PRACTICE header"/>
          <p:cNvSpPr/>
          <p:nvPr/>
        </p:nvSpPr>
        <p:spPr>
          <a:xfrm>
            <a:off x="8046720" y="1600200"/>
            <a:ext cx="3566160" cy="548640"/>
          </a:xfrm>
          <a:prstGeom prst="roundRect">
            <a:avLst>
              <a:gd name="adj" fmla="val 16667"/>
            </a:avLst>
          </a:prstGeom>
          <a:solidFill>
            <a:srgbClr val="028A3D"/>
          </a:solidFill>
          <a:ln w="15875">
            <a:solidFill>
              <a:srgbClr val="028A3D"/>
            </a:solidFill>
            <a:prstDash val="solid"/>
          </a:ln>
        </p:spPr>
        <p:txBody>
          <a:bodyPr/>
          <a:lstStyle/>
          <a:p>
            <a:endParaRPr lang="en-US"/>
          </a:p>
        </p:txBody>
      </p:sp>
      <p:sp>
        <p:nvSpPr>
          <p:cNvPr id="36" name="Text 28"/>
          <p:cNvSpPr txBox="1"/>
          <p:nvPr/>
        </p:nvSpPr>
        <p:spPr>
          <a:xfrm>
            <a:off x="8275320" y="1600200"/>
            <a:ext cx="3200400" cy="548640"/>
          </a:xfrm>
          <a:prstGeom prst="rect">
            <a:avLst/>
          </a:prstGeom>
          <a:noFill/>
          <a:ln/>
        </p:spPr>
        <p:txBody>
          <a:bodyPr wrap="square" lIns="0" tIns="0" rIns="0" bIns="0" rtlCol="0" anchor="ctr"/>
          <a:lstStyle/>
          <a:p>
            <a:pPr marL="0" indent="0">
              <a:buNone/>
            </a:pPr>
            <a:r>
              <a:rPr lang="en-US" sz="1400" b="1" kern="0" spc="100" dirty="0">
                <a:solidFill>
                  <a:srgbClr val="FFFFFF"/>
                </a:solidFill>
              </a:rPr>
              <a:t>GROWING THE PRACTICE</a:t>
            </a:r>
            <a:endParaRPr lang="en-US" sz="1400" dirty="0"/>
          </a:p>
        </p:txBody>
      </p:sp>
      <p:sp>
        <p:nvSpPr>
          <p:cNvPr id="37" name="Icon circle"/>
          <p:cNvSpPr/>
          <p:nvPr/>
        </p:nvSpPr>
        <p:spPr>
          <a:xfrm>
            <a:off x="8275320" y="2377440"/>
            <a:ext cx="566928" cy="566928"/>
          </a:xfrm>
          <a:prstGeom prst="ellipse">
            <a:avLst/>
          </a:prstGeom>
          <a:solidFill>
            <a:srgbClr val="028A3D"/>
          </a:solidFill>
          <a:ln w="12700">
            <a:solidFill>
              <a:srgbClr val="028A3D"/>
            </a:solidFill>
            <a:prstDash val="solid"/>
          </a:ln>
        </p:spPr>
        <p:txBody>
          <a:bodyPr/>
          <a:lstStyle/>
          <a:p>
            <a:endParaRPr lang="en-US"/>
          </a:p>
        </p:txBody>
      </p:sp>
      <p:pic>
        <p:nvPicPr>
          <p:cNvPr id="38" name="Image 6" descr="preencoded.png"/>
          <p:cNvPicPr>
            <a:picLocks noChangeAspect="1"/>
          </p:cNvPicPr>
          <p:nvPr/>
        </p:nvPicPr>
        <p:blipFill>
          <a:blip r:embed="rId9"/>
          <a:stretch>
            <a:fillRect/>
          </a:stretch>
        </p:blipFill>
        <p:spPr>
          <a:xfrm>
            <a:off x="8428391" y="2530511"/>
            <a:ext cx="260787" cy="260787"/>
          </a:xfrm>
          <a:prstGeom prst="rect">
            <a:avLst/>
          </a:prstGeom>
        </p:spPr>
      </p:pic>
      <p:sp>
        <p:nvSpPr>
          <p:cNvPr id="39" name="Text 30"/>
          <p:cNvSpPr txBox="1"/>
          <p:nvPr/>
        </p:nvSpPr>
        <p:spPr>
          <a:xfrm>
            <a:off x="9006840" y="2340864"/>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Your accountant, daily</a:t>
            </a:r>
            <a:endParaRPr lang="en-US" sz="1600" dirty="0"/>
          </a:p>
        </p:txBody>
      </p:sp>
      <p:sp>
        <p:nvSpPr>
          <p:cNvPr id="40" name="Text 31"/>
          <p:cNvSpPr txBox="1"/>
          <p:nvPr/>
        </p:nvSpPr>
        <p:spPr>
          <a:xfrm>
            <a:off x="9006840" y="2679192"/>
            <a:ext cx="2423160" cy="685800"/>
          </a:xfrm>
          <a:prstGeom prst="rect">
            <a:avLst/>
          </a:prstGeom>
          <a:noFill/>
          <a:ln/>
        </p:spPr>
        <p:txBody>
          <a:bodyPr wrap="square" lIns="0" tIns="0" rIns="0" bIns="0" rtlCol="0" anchor="t"/>
          <a:lstStyle/>
          <a:p>
            <a:pPr marL="0" indent="0">
              <a:buNone/>
            </a:pPr>
            <a:r>
              <a:rPr lang="en-US" sz="1300" dirty="0">
                <a:solidFill>
                  <a:srgbClr val="1B2733"/>
                </a:solidFill>
              </a:rPr>
              <a:t>A working relationship, not a once-a-year meeting.</a:t>
            </a:r>
            <a:endParaRPr lang="en-US" sz="1300" dirty="0"/>
          </a:p>
        </p:txBody>
      </p:sp>
      <p:sp>
        <p:nvSpPr>
          <p:cNvPr id="41" name="Icon circle"/>
          <p:cNvSpPr/>
          <p:nvPr/>
        </p:nvSpPr>
        <p:spPr>
          <a:xfrm>
            <a:off x="8275320" y="3493008"/>
            <a:ext cx="566928" cy="566928"/>
          </a:xfrm>
          <a:prstGeom prst="ellipse">
            <a:avLst/>
          </a:prstGeom>
          <a:solidFill>
            <a:srgbClr val="028A3D"/>
          </a:solidFill>
          <a:ln w="12700">
            <a:solidFill>
              <a:srgbClr val="028A3D"/>
            </a:solidFill>
            <a:prstDash val="solid"/>
          </a:ln>
        </p:spPr>
        <p:txBody>
          <a:bodyPr/>
          <a:lstStyle/>
          <a:p>
            <a:endParaRPr lang="en-US"/>
          </a:p>
        </p:txBody>
      </p:sp>
      <p:pic>
        <p:nvPicPr>
          <p:cNvPr id="42" name="Image 7" descr="preencoded.png"/>
          <p:cNvPicPr>
            <a:picLocks noChangeAspect="1"/>
          </p:cNvPicPr>
          <p:nvPr/>
        </p:nvPicPr>
        <p:blipFill>
          <a:blip r:embed="rId10"/>
          <a:stretch>
            <a:fillRect/>
          </a:stretch>
        </p:blipFill>
        <p:spPr>
          <a:xfrm>
            <a:off x="8428391" y="3646079"/>
            <a:ext cx="260787" cy="260787"/>
          </a:xfrm>
          <a:prstGeom prst="rect">
            <a:avLst/>
          </a:prstGeom>
        </p:spPr>
      </p:pic>
      <p:sp>
        <p:nvSpPr>
          <p:cNvPr id="43" name="Text 33"/>
          <p:cNvSpPr txBox="1"/>
          <p:nvPr/>
        </p:nvSpPr>
        <p:spPr>
          <a:xfrm>
            <a:off x="9006840" y="3456432"/>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Projections &amp; valuation</a:t>
            </a:r>
            <a:endParaRPr lang="en-US" sz="1600" dirty="0"/>
          </a:p>
        </p:txBody>
      </p:sp>
      <p:sp>
        <p:nvSpPr>
          <p:cNvPr id="44" name="Text 34"/>
          <p:cNvSpPr txBox="1"/>
          <p:nvPr/>
        </p:nvSpPr>
        <p:spPr>
          <a:xfrm>
            <a:off x="9006840" y="3794760"/>
            <a:ext cx="2423160" cy="685800"/>
          </a:xfrm>
          <a:prstGeom prst="rect">
            <a:avLst/>
          </a:prstGeom>
          <a:noFill/>
          <a:ln/>
        </p:spPr>
        <p:txBody>
          <a:bodyPr wrap="square" lIns="0" tIns="0" rIns="0" bIns="0" rtlCol="0" anchor="t"/>
          <a:lstStyle/>
          <a:p>
            <a:pPr marL="0" indent="0">
              <a:buNone/>
            </a:pPr>
            <a:r>
              <a:rPr lang="en-US" sz="1300" dirty="0">
                <a:solidFill>
                  <a:srgbClr val="1B2733"/>
                </a:solidFill>
              </a:rPr>
              <a:t>Often required to secure loans for growth.</a:t>
            </a:r>
            <a:endParaRPr lang="en-US" sz="1300" dirty="0"/>
          </a:p>
        </p:txBody>
      </p:sp>
      <p:sp>
        <p:nvSpPr>
          <p:cNvPr id="45" name="Icon circle"/>
          <p:cNvSpPr/>
          <p:nvPr/>
        </p:nvSpPr>
        <p:spPr>
          <a:xfrm>
            <a:off x="8275320" y="4608576"/>
            <a:ext cx="566928" cy="566928"/>
          </a:xfrm>
          <a:prstGeom prst="ellipse">
            <a:avLst/>
          </a:prstGeom>
          <a:solidFill>
            <a:srgbClr val="028A3D"/>
          </a:solidFill>
          <a:ln w="12700">
            <a:solidFill>
              <a:srgbClr val="028A3D"/>
            </a:solidFill>
            <a:prstDash val="solid"/>
          </a:ln>
        </p:spPr>
        <p:txBody>
          <a:bodyPr/>
          <a:lstStyle/>
          <a:p>
            <a:endParaRPr lang="en-US"/>
          </a:p>
        </p:txBody>
      </p:sp>
      <p:pic>
        <p:nvPicPr>
          <p:cNvPr id="46" name="Image 8" descr="preencoded.png"/>
          <p:cNvPicPr>
            <a:picLocks noChangeAspect="1"/>
          </p:cNvPicPr>
          <p:nvPr/>
        </p:nvPicPr>
        <p:blipFill>
          <a:blip r:embed="rId11"/>
          <a:stretch>
            <a:fillRect/>
          </a:stretch>
        </p:blipFill>
        <p:spPr>
          <a:xfrm>
            <a:off x="8428391" y="4761647"/>
            <a:ext cx="260787" cy="260787"/>
          </a:xfrm>
          <a:prstGeom prst="rect">
            <a:avLst/>
          </a:prstGeom>
        </p:spPr>
      </p:pic>
      <p:sp>
        <p:nvSpPr>
          <p:cNvPr id="47" name="Text 36"/>
          <p:cNvSpPr txBox="1"/>
          <p:nvPr/>
        </p:nvSpPr>
        <p:spPr>
          <a:xfrm>
            <a:off x="9006840" y="4572000"/>
            <a:ext cx="2423160" cy="329184"/>
          </a:xfrm>
          <a:prstGeom prst="rect">
            <a:avLst/>
          </a:prstGeom>
          <a:noFill/>
          <a:ln/>
        </p:spPr>
        <p:txBody>
          <a:bodyPr wrap="square" lIns="0" tIns="0" rIns="0" bIns="0" rtlCol="0" anchor="ctr"/>
          <a:lstStyle/>
          <a:p>
            <a:pPr marL="0" indent="0">
              <a:buNone/>
            </a:pPr>
            <a:r>
              <a:rPr lang="en-US" sz="1600" b="1" dirty="0">
                <a:solidFill>
                  <a:srgbClr val="002551"/>
                </a:solidFill>
              </a:rPr>
              <a:t>New locations</a:t>
            </a:r>
            <a:endParaRPr lang="en-US" sz="1600" dirty="0"/>
          </a:p>
        </p:txBody>
      </p:sp>
      <p:sp>
        <p:nvSpPr>
          <p:cNvPr id="48" name="Text 37"/>
          <p:cNvSpPr txBox="1"/>
          <p:nvPr/>
        </p:nvSpPr>
        <p:spPr>
          <a:xfrm>
            <a:off x="9006840" y="4910328"/>
            <a:ext cx="2423160" cy="685800"/>
          </a:xfrm>
          <a:prstGeom prst="rect">
            <a:avLst/>
          </a:prstGeom>
          <a:noFill/>
          <a:ln/>
        </p:spPr>
        <p:txBody>
          <a:bodyPr wrap="square" lIns="0" tIns="0" rIns="0" bIns="0" rtlCol="0" anchor="t"/>
          <a:lstStyle/>
          <a:p>
            <a:pPr marL="0" indent="0">
              <a:buNone/>
            </a:pPr>
            <a:r>
              <a:rPr lang="en-US" sz="1300" dirty="0">
                <a:solidFill>
                  <a:srgbClr val="1B2733"/>
                </a:solidFill>
              </a:rPr>
              <a:t>Mediclaimz handles credentialing and licensing.</a:t>
            </a:r>
            <a:endParaRPr lang="en-US" sz="1300" dirty="0"/>
          </a:p>
        </p:txBody>
      </p:sp>
      <p:sp>
        <p:nvSpPr>
          <p:cNvPr id="49" name="Text 38"/>
          <p:cNvSpPr txBox="1"/>
          <p:nvPr/>
        </p:nvSpPr>
        <p:spPr>
          <a:xfrm>
            <a:off x="548640" y="5897880"/>
            <a:ext cx="9418320" cy="365760"/>
          </a:xfrm>
          <a:prstGeom prst="rect">
            <a:avLst/>
          </a:prstGeom>
          <a:noFill/>
          <a:ln/>
        </p:spPr>
        <p:txBody>
          <a:bodyPr wrap="square" lIns="0" tIns="0" rIns="0" bIns="0" rtlCol="0" anchor="t"/>
          <a:lstStyle/>
          <a:p>
            <a:pPr marL="0" indent="0">
              <a:buNone/>
            </a:pPr>
            <a:r>
              <a:rPr lang="en-US" sz="1000" dirty="0">
                <a:solidFill>
                  <a:srgbClr val="5A6B7B"/>
                </a:solidFill>
              </a:rPr>
              <a:t>*Owner compensation and entity structure can lower the year-end tax bill in some situations, depending on each practice's facts and applicable law. Results are not guaranteed.</a:t>
            </a:r>
            <a:endParaRPr lang="en-US" sz="1000" dirty="0"/>
          </a:p>
        </p:txBody>
      </p:sp>
      <p:sp>
        <p:nvSpPr>
          <p:cNvPr id="50"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B7B"/>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8229600" cy="274320"/>
          </a:xfrm>
          <a:prstGeom prst="rect">
            <a:avLst/>
          </a:prstGeom>
          <a:noFill/>
          <a:ln/>
        </p:spPr>
        <p:txBody>
          <a:bodyPr wrap="square" lIns="0" tIns="0" rIns="0" bIns="0" rtlCol="0" anchor="ctr"/>
          <a:lstStyle/>
          <a:p>
            <a:pPr marL="0" indent="0">
              <a:buNone/>
            </a:pPr>
            <a:r>
              <a:rPr lang="en-US" sz="1200" b="1" kern="0" spc="300" dirty="0">
                <a:solidFill>
                  <a:srgbClr val="00A0AF"/>
                </a:solidFill>
              </a:rPr>
              <a:t>04  ·  WHO WE WORK WITH</a:t>
            </a:r>
            <a:endParaRPr lang="en-US" sz="1200" dirty="0"/>
          </a:p>
        </p:txBody>
      </p:sp>
      <p:sp>
        <p:nvSpPr>
          <p:cNvPr id="3" name="Text 0"/>
          <p:cNvSpPr>
            <a:spLocks noGrp="1"/>
          </p:cNvSpPr>
          <p:nvPr>
            <p:ph type="title" idx="100" hasCustomPrompt="1"/>
          </p:nvPr>
        </p:nvSpPr>
        <p:spPr>
          <a:xfrm>
            <a:off x="548640" y="713232"/>
            <a:ext cx="11064240" cy="731520"/>
          </a:xfrm>
          <a:prstGeom prst="rect">
            <a:avLst/>
          </a:prstGeom>
          <a:noFill/>
          <a:ln/>
        </p:spPr>
        <p:txBody>
          <a:bodyPr wrap="square" lIns="0" tIns="0" rIns="0" bIns="0" rtlCol="0" anchor="t"/>
          <a:lstStyle/>
          <a:p>
            <a:pPr marL="0" indent="0" algn="l">
              <a:buNone/>
            </a:pPr>
            <a:r>
              <a:rPr lang="en-US" sz="3400" b="1" dirty="0">
                <a:solidFill>
                  <a:schemeClr val="tx2"/>
                </a:solidFill>
              </a:rPr>
              <a:t>Trusted by Physicians Across Specialties</a:t>
            </a:r>
            <a:endParaRPr lang="en-US" sz="3400" dirty="0"/>
          </a:p>
        </p:txBody>
      </p:sp>
      <p:sp>
        <p:nvSpPr>
          <p:cNvPr id="4" name="Physician 1"/>
          <p:cNvSpPr/>
          <p:nvPr/>
        </p:nvSpPr>
        <p:spPr>
          <a:xfrm>
            <a:off x="548640" y="1554480"/>
            <a:ext cx="2606040" cy="2331720"/>
          </a:xfrm>
          <a:prstGeom prst="roundRect">
            <a:avLst>
              <a:gd name="adj" fmla="val 3922"/>
            </a:avLst>
          </a:prstGeom>
          <a:solidFill>
            <a:srgbClr val="EEF4F7"/>
          </a:solidFill>
          <a:ln w="15875">
            <a:solidFill>
              <a:srgbClr val="EEF4F7"/>
            </a:solidFill>
            <a:prstDash val="solid"/>
          </a:ln>
        </p:spPr>
        <p:txBody>
          <a:bodyPr/>
          <a:lstStyle/>
          <a:p>
            <a:endParaRPr lang="en-US"/>
          </a:p>
        </p:txBody>
      </p:sp>
      <p:sp>
        <p:nvSpPr>
          <p:cNvPr id="5" name="Icon circle"/>
          <p:cNvSpPr/>
          <p:nvPr/>
        </p:nvSpPr>
        <p:spPr>
          <a:xfrm>
            <a:off x="777240" y="1755648"/>
            <a:ext cx="548640" cy="548640"/>
          </a:xfrm>
          <a:prstGeom prst="ellipse">
            <a:avLst/>
          </a:prstGeom>
          <a:solidFill>
            <a:srgbClr val="002551"/>
          </a:solidFill>
          <a:ln w="12700">
            <a:solidFill>
              <a:srgbClr val="002551"/>
            </a:solidFill>
            <a:prstDash val="solid"/>
          </a:ln>
        </p:spPr>
        <p:txBody>
          <a:bodyPr/>
          <a:lstStyle/>
          <a:p>
            <a:endParaRPr lang="en-US"/>
          </a:p>
        </p:txBody>
      </p:sp>
      <p:pic>
        <p:nvPicPr>
          <p:cNvPr id="6" name="Image 0" descr="preencoded.png"/>
          <p:cNvPicPr>
            <a:picLocks noChangeAspect="1"/>
          </p:cNvPicPr>
          <p:nvPr/>
        </p:nvPicPr>
        <p:blipFill>
          <a:blip r:embed="rId3"/>
          <a:stretch>
            <a:fillRect/>
          </a:stretch>
        </p:blipFill>
        <p:spPr>
          <a:xfrm>
            <a:off x="925373" y="1903781"/>
            <a:ext cx="252374" cy="252374"/>
          </a:xfrm>
          <a:prstGeom prst="rect">
            <a:avLst/>
          </a:prstGeom>
        </p:spPr>
      </p:pic>
      <p:sp>
        <p:nvSpPr>
          <p:cNvPr id="7" name="Text 4"/>
          <p:cNvSpPr txBox="1"/>
          <p:nvPr/>
        </p:nvSpPr>
        <p:spPr>
          <a:xfrm>
            <a:off x="1444752" y="1874520"/>
            <a:ext cx="1645920" cy="274320"/>
          </a:xfrm>
          <a:prstGeom prst="rect">
            <a:avLst/>
          </a:prstGeom>
          <a:noFill/>
          <a:ln/>
        </p:spPr>
        <p:txBody>
          <a:bodyPr wrap="square" lIns="0" tIns="0" rIns="0" bIns="0" rtlCol="0" anchor="ctr"/>
          <a:lstStyle/>
          <a:p>
            <a:pPr marL="0" indent="0">
              <a:buNone/>
            </a:pPr>
            <a:r>
              <a:rPr lang="en-US" sz="1100" b="1" kern="0" spc="100" dirty="0">
                <a:solidFill>
                  <a:srgbClr val="002551"/>
                </a:solidFill>
              </a:rPr>
              <a:t>CARDIOLOGY</a:t>
            </a:r>
            <a:endParaRPr lang="en-US" sz="1100" dirty="0"/>
          </a:p>
        </p:txBody>
      </p:sp>
      <p:sp>
        <p:nvSpPr>
          <p:cNvPr id="8" name="Text 5"/>
          <p:cNvSpPr txBox="1"/>
          <p:nvPr/>
        </p:nvSpPr>
        <p:spPr>
          <a:xfrm>
            <a:off x="777240" y="2423160"/>
            <a:ext cx="2240280" cy="548640"/>
          </a:xfrm>
          <a:prstGeom prst="rect">
            <a:avLst/>
          </a:prstGeom>
          <a:noFill/>
          <a:ln/>
        </p:spPr>
        <p:txBody>
          <a:bodyPr wrap="square" lIns="0" tIns="0" rIns="0" bIns="0" rtlCol="0" anchor="t"/>
          <a:lstStyle/>
          <a:p>
            <a:pPr marL="0" indent="0">
              <a:buNone/>
            </a:pPr>
            <a:r>
              <a:rPr lang="en-US" sz="1500" b="1" dirty="0">
                <a:solidFill>
                  <a:srgbClr val="002551"/>
                </a:solidFill>
              </a:rPr>
              <a:t>Dr. Vineel Sompalli, MD</a:t>
            </a:r>
            <a:endParaRPr lang="en-US" sz="1500" dirty="0"/>
          </a:p>
        </p:txBody>
      </p:sp>
      <p:sp>
        <p:nvSpPr>
          <p:cNvPr id="9" name="Text 6"/>
          <p:cNvSpPr txBox="1"/>
          <p:nvPr/>
        </p:nvSpPr>
        <p:spPr>
          <a:xfrm>
            <a:off x="777240" y="3017520"/>
            <a:ext cx="2240280" cy="777240"/>
          </a:xfrm>
          <a:prstGeom prst="rect">
            <a:avLst/>
          </a:prstGeom>
          <a:noFill/>
          <a:ln/>
        </p:spPr>
        <p:txBody>
          <a:bodyPr wrap="square" lIns="0" tIns="0" rIns="0" bIns="0" rtlCol="0" anchor="t"/>
          <a:lstStyle/>
          <a:p>
            <a:pPr marL="0" indent="0">
              <a:buNone/>
            </a:pPr>
            <a:r>
              <a:rPr lang="en-US" sz="1200" dirty="0">
                <a:solidFill>
                  <a:srgbClr val="1B2733"/>
                </a:solidFill>
              </a:rPr>
              <a:t>Orlando Heart &amp; Vascular Center; affiliated with AdventHealth Orlando and Orlando Health ORMC.</a:t>
            </a:r>
            <a:endParaRPr lang="en-US" sz="1200" dirty="0"/>
          </a:p>
        </p:txBody>
      </p:sp>
      <p:sp>
        <p:nvSpPr>
          <p:cNvPr id="10" name="Physician 2"/>
          <p:cNvSpPr/>
          <p:nvPr/>
        </p:nvSpPr>
        <p:spPr>
          <a:xfrm>
            <a:off x="3383280" y="1554480"/>
            <a:ext cx="2606040" cy="2331720"/>
          </a:xfrm>
          <a:prstGeom prst="roundRect">
            <a:avLst>
              <a:gd name="adj" fmla="val 3922"/>
            </a:avLst>
          </a:prstGeom>
          <a:solidFill>
            <a:srgbClr val="EEF4F7"/>
          </a:solidFill>
          <a:ln w="15875">
            <a:solidFill>
              <a:srgbClr val="EEF4F7"/>
            </a:solidFill>
            <a:prstDash val="solid"/>
          </a:ln>
        </p:spPr>
        <p:txBody>
          <a:bodyPr/>
          <a:lstStyle/>
          <a:p>
            <a:endParaRPr lang="en-US"/>
          </a:p>
        </p:txBody>
      </p:sp>
      <p:sp>
        <p:nvSpPr>
          <p:cNvPr id="11" name="Icon circle"/>
          <p:cNvSpPr/>
          <p:nvPr/>
        </p:nvSpPr>
        <p:spPr>
          <a:xfrm>
            <a:off x="3611880" y="1755648"/>
            <a:ext cx="548640" cy="548640"/>
          </a:xfrm>
          <a:prstGeom prst="ellipse">
            <a:avLst/>
          </a:prstGeom>
          <a:solidFill>
            <a:srgbClr val="00737E"/>
          </a:solidFill>
          <a:ln w="12700">
            <a:solidFill>
              <a:srgbClr val="00737E"/>
            </a:solidFill>
            <a:prstDash val="solid"/>
          </a:ln>
        </p:spPr>
        <p:txBody>
          <a:bodyPr/>
          <a:lstStyle/>
          <a:p>
            <a:endParaRPr lang="en-US"/>
          </a:p>
        </p:txBody>
      </p:sp>
      <p:pic>
        <p:nvPicPr>
          <p:cNvPr id="12" name="Image 1" descr="preencoded.png"/>
          <p:cNvPicPr>
            <a:picLocks noChangeAspect="1"/>
          </p:cNvPicPr>
          <p:nvPr/>
        </p:nvPicPr>
        <p:blipFill>
          <a:blip r:embed="rId4"/>
          <a:stretch>
            <a:fillRect/>
          </a:stretch>
        </p:blipFill>
        <p:spPr>
          <a:xfrm>
            <a:off x="3760013" y="1903781"/>
            <a:ext cx="252374" cy="252374"/>
          </a:xfrm>
          <a:prstGeom prst="rect">
            <a:avLst/>
          </a:prstGeom>
        </p:spPr>
      </p:pic>
      <p:sp>
        <p:nvSpPr>
          <p:cNvPr id="13" name="Text 9"/>
          <p:cNvSpPr txBox="1"/>
          <p:nvPr/>
        </p:nvSpPr>
        <p:spPr>
          <a:xfrm>
            <a:off x="4279392" y="1874520"/>
            <a:ext cx="1645920" cy="274320"/>
          </a:xfrm>
          <a:prstGeom prst="rect">
            <a:avLst/>
          </a:prstGeom>
          <a:noFill/>
          <a:ln/>
        </p:spPr>
        <p:txBody>
          <a:bodyPr wrap="square" lIns="0" tIns="0" rIns="0" bIns="0" rtlCol="0" anchor="ctr"/>
          <a:lstStyle/>
          <a:p>
            <a:pPr marL="0" indent="0">
              <a:buNone/>
            </a:pPr>
            <a:r>
              <a:rPr lang="en-US" sz="1100" b="1" kern="0" spc="100" dirty="0">
                <a:solidFill>
                  <a:srgbClr val="00737E"/>
                </a:solidFill>
              </a:rPr>
              <a:t>PAIN MANAGEMENT</a:t>
            </a:r>
            <a:endParaRPr lang="en-US" sz="1100" dirty="0"/>
          </a:p>
        </p:txBody>
      </p:sp>
      <p:sp>
        <p:nvSpPr>
          <p:cNvPr id="14" name="Text 10"/>
          <p:cNvSpPr txBox="1"/>
          <p:nvPr/>
        </p:nvSpPr>
        <p:spPr>
          <a:xfrm>
            <a:off x="3611880" y="2423160"/>
            <a:ext cx="2240280" cy="548640"/>
          </a:xfrm>
          <a:prstGeom prst="rect">
            <a:avLst/>
          </a:prstGeom>
          <a:noFill/>
          <a:ln/>
        </p:spPr>
        <p:txBody>
          <a:bodyPr wrap="square" lIns="0" tIns="0" rIns="0" bIns="0" rtlCol="0" anchor="t"/>
          <a:lstStyle/>
          <a:p>
            <a:pPr marL="0" indent="0">
              <a:buNone/>
            </a:pPr>
            <a:r>
              <a:rPr lang="en-US" sz="1500" b="1" dirty="0">
                <a:solidFill>
                  <a:srgbClr val="002551"/>
                </a:solidFill>
              </a:rPr>
              <a:t>Dr. Sridhar Pinnamaneni, MD</a:t>
            </a:r>
            <a:endParaRPr lang="en-US" sz="1500" dirty="0"/>
          </a:p>
        </p:txBody>
      </p:sp>
      <p:sp>
        <p:nvSpPr>
          <p:cNvPr id="15" name="Text 11"/>
          <p:cNvSpPr txBox="1"/>
          <p:nvPr/>
        </p:nvSpPr>
        <p:spPr>
          <a:xfrm>
            <a:off x="3611880" y="3017520"/>
            <a:ext cx="2240280" cy="777240"/>
          </a:xfrm>
          <a:prstGeom prst="rect">
            <a:avLst/>
          </a:prstGeom>
          <a:noFill/>
          <a:ln/>
        </p:spPr>
        <p:txBody>
          <a:bodyPr wrap="square" lIns="0" tIns="0" rIns="0" bIns="0" rtlCol="0" anchor="t"/>
          <a:lstStyle/>
          <a:p>
            <a:pPr marL="0" indent="0">
              <a:buNone/>
            </a:pPr>
            <a:r>
              <a:rPr lang="en-US" sz="1200" dirty="0">
                <a:solidFill>
                  <a:srgbClr val="1B2733"/>
                </a:solidFill>
              </a:rPr>
              <a:t>Pain and Spine Centers of Florida, Leesburg; fellowship-trained in pain management.</a:t>
            </a:r>
            <a:endParaRPr lang="en-US" sz="1200" dirty="0"/>
          </a:p>
        </p:txBody>
      </p:sp>
      <p:sp>
        <p:nvSpPr>
          <p:cNvPr id="16" name="Physician 3"/>
          <p:cNvSpPr/>
          <p:nvPr/>
        </p:nvSpPr>
        <p:spPr>
          <a:xfrm>
            <a:off x="6217920" y="1554480"/>
            <a:ext cx="2606040" cy="2331720"/>
          </a:xfrm>
          <a:prstGeom prst="roundRect">
            <a:avLst>
              <a:gd name="adj" fmla="val 3922"/>
            </a:avLst>
          </a:prstGeom>
          <a:solidFill>
            <a:srgbClr val="EEF4F7"/>
          </a:solidFill>
          <a:ln w="15875">
            <a:solidFill>
              <a:srgbClr val="EEF4F7"/>
            </a:solidFill>
            <a:prstDash val="solid"/>
          </a:ln>
        </p:spPr>
        <p:txBody>
          <a:bodyPr/>
          <a:lstStyle/>
          <a:p>
            <a:endParaRPr lang="en-US"/>
          </a:p>
        </p:txBody>
      </p:sp>
      <p:sp>
        <p:nvSpPr>
          <p:cNvPr id="17" name="Icon circle"/>
          <p:cNvSpPr/>
          <p:nvPr/>
        </p:nvSpPr>
        <p:spPr>
          <a:xfrm>
            <a:off x="6446520" y="1755648"/>
            <a:ext cx="548640" cy="548640"/>
          </a:xfrm>
          <a:prstGeom prst="ellipse">
            <a:avLst/>
          </a:prstGeom>
          <a:solidFill>
            <a:srgbClr val="0B7A5A"/>
          </a:solidFill>
          <a:ln w="12700">
            <a:solidFill>
              <a:srgbClr val="0B7A5A"/>
            </a:solidFill>
            <a:prstDash val="solid"/>
          </a:ln>
        </p:spPr>
        <p:txBody>
          <a:bodyPr/>
          <a:lstStyle/>
          <a:p>
            <a:endParaRPr lang="en-US"/>
          </a:p>
        </p:txBody>
      </p:sp>
      <p:pic>
        <p:nvPicPr>
          <p:cNvPr id="18" name="Image 2" descr="preencoded.png"/>
          <p:cNvPicPr>
            <a:picLocks noChangeAspect="1"/>
          </p:cNvPicPr>
          <p:nvPr/>
        </p:nvPicPr>
        <p:blipFill>
          <a:blip r:embed="rId5"/>
          <a:stretch>
            <a:fillRect/>
          </a:stretch>
        </p:blipFill>
        <p:spPr>
          <a:xfrm>
            <a:off x="6594653" y="1903781"/>
            <a:ext cx="252374" cy="252374"/>
          </a:xfrm>
          <a:prstGeom prst="rect">
            <a:avLst/>
          </a:prstGeom>
        </p:spPr>
      </p:pic>
      <p:sp>
        <p:nvSpPr>
          <p:cNvPr id="19" name="Text 14"/>
          <p:cNvSpPr txBox="1"/>
          <p:nvPr/>
        </p:nvSpPr>
        <p:spPr>
          <a:xfrm>
            <a:off x="7114032" y="1874520"/>
            <a:ext cx="1645920" cy="274320"/>
          </a:xfrm>
          <a:prstGeom prst="rect">
            <a:avLst/>
          </a:prstGeom>
          <a:noFill/>
          <a:ln/>
        </p:spPr>
        <p:txBody>
          <a:bodyPr wrap="square" lIns="0" tIns="0" rIns="0" bIns="0" rtlCol="0" anchor="ctr"/>
          <a:lstStyle/>
          <a:p>
            <a:pPr marL="0" indent="0">
              <a:buNone/>
            </a:pPr>
            <a:r>
              <a:rPr lang="en-US" sz="1100" b="1" kern="0" spc="100" dirty="0">
                <a:solidFill>
                  <a:srgbClr val="0B7A5A"/>
                </a:solidFill>
              </a:rPr>
              <a:t>GASTROENTEROLOGY</a:t>
            </a:r>
            <a:endParaRPr lang="en-US" sz="1100" dirty="0"/>
          </a:p>
        </p:txBody>
      </p:sp>
      <p:sp>
        <p:nvSpPr>
          <p:cNvPr id="20" name="Text 15"/>
          <p:cNvSpPr txBox="1"/>
          <p:nvPr/>
        </p:nvSpPr>
        <p:spPr>
          <a:xfrm>
            <a:off x="6446520" y="2423160"/>
            <a:ext cx="2240280" cy="548640"/>
          </a:xfrm>
          <a:prstGeom prst="rect">
            <a:avLst/>
          </a:prstGeom>
          <a:noFill/>
          <a:ln/>
        </p:spPr>
        <p:txBody>
          <a:bodyPr wrap="square" lIns="0" tIns="0" rIns="0" bIns="0" rtlCol="0" anchor="t"/>
          <a:lstStyle/>
          <a:p>
            <a:pPr marL="0" indent="0">
              <a:buNone/>
            </a:pPr>
            <a:r>
              <a:rPr lang="en-US" sz="1500" b="1" dirty="0">
                <a:solidFill>
                  <a:srgbClr val="002551"/>
                </a:solidFill>
              </a:rPr>
              <a:t>Dr. Seela Ramesh, MD</a:t>
            </a:r>
            <a:endParaRPr lang="en-US" sz="1500" dirty="0"/>
          </a:p>
        </p:txBody>
      </p:sp>
      <p:sp>
        <p:nvSpPr>
          <p:cNvPr id="21" name="Text 16"/>
          <p:cNvSpPr txBox="1"/>
          <p:nvPr/>
        </p:nvSpPr>
        <p:spPr>
          <a:xfrm>
            <a:off x="6446520" y="3017520"/>
            <a:ext cx="2240280" cy="777240"/>
          </a:xfrm>
          <a:prstGeom prst="rect">
            <a:avLst/>
          </a:prstGeom>
          <a:noFill/>
          <a:ln/>
        </p:spPr>
        <p:txBody>
          <a:bodyPr wrap="square" lIns="0" tIns="0" rIns="0" bIns="0" rtlCol="0" anchor="t"/>
          <a:lstStyle/>
          <a:p>
            <a:pPr marL="0" indent="0">
              <a:buNone/>
            </a:pPr>
            <a:r>
              <a:rPr lang="en-US" sz="1200" dirty="0">
                <a:solidFill>
                  <a:srgbClr val="1B2733"/>
                </a:solidFill>
              </a:rPr>
              <a:t>Board-certified; medical director, Gastroenterology Institute of Orlando.</a:t>
            </a:r>
            <a:endParaRPr lang="en-US" sz="1200" dirty="0"/>
          </a:p>
        </p:txBody>
      </p:sp>
      <p:sp>
        <p:nvSpPr>
          <p:cNvPr id="22" name="Physician 4"/>
          <p:cNvSpPr/>
          <p:nvPr/>
        </p:nvSpPr>
        <p:spPr>
          <a:xfrm>
            <a:off x="9052560" y="1554480"/>
            <a:ext cx="2606040" cy="2331720"/>
          </a:xfrm>
          <a:prstGeom prst="roundRect">
            <a:avLst>
              <a:gd name="adj" fmla="val 3922"/>
            </a:avLst>
          </a:prstGeom>
          <a:solidFill>
            <a:srgbClr val="EEF4F7"/>
          </a:solidFill>
          <a:ln w="15875">
            <a:solidFill>
              <a:srgbClr val="EEF4F7"/>
            </a:solidFill>
            <a:prstDash val="solid"/>
          </a:ln>
        </p:spPr>
        <p:txBody>
          <a:bodyPr/>
          <a:lstStyle/>
          <a:p>
            <a:endParaRPr lang="en-US"/>
          </a:p>
        </p:txBody>
      </p:sp>
      <p:sp>
        <p:nvSpPr>
          <p:cNvPr id="23" name="Icon circle"/>
          <p:cNvSpPr/>
          <p:nvPr/>
        </p:nvSpPr>
        <p:spPr>
          <a:xfrm>
            <a:off x="9281160" y="1755648"/>
            <a:ext cx="548640" cy="548640"/>
          </a:xfrm>
          <a:prstGeom prst="ellipse">
            <a:avLst/>
          </a:prstGeom>
          <a:solidFill>
            <a:srgbClr val="028A3D"/>
          </a:solidFill>
          <a:ln w="12700">
            <a:solidFill>
              <a:srgbClr val="028A3D"/>
            </a:solidFill>
            <a:prstDash val="solid"/>
          </a:ln>
        </p:spPr>
        <p:txBody>
          <a:bodyPr/>
          <a:lstStyle/>
          <a:p>
            <a:endParaRPr lang="en-US"/>
          </a:p>
        </p:txBody>
      </p:sp>
      <p:pic>
        <p:nvPicPr>
          <p:cNvPr id="24" name="Image 3" descr="preencoded.png"/>
          <p:cNvPicPr>
            <a:picLocks noChangeAspect="1"/>
          </p:cNvPicPr>
          <p:nvPr/>
        </p:nvPicPr>
        <p:blipFill>
          <a:blip r:embed="rId6"/>
          <a:stretch>
            <a:fillRect/>
          </a:stretch>
        </p:blipFill>
        <p:spPr>
          <a:xfrm>
            <a:off x="9429293" y="1903781"/>
            <a:ext cx="252374" cy="252374"/>
          </a:xfrm>
          <a:prstGeom prst="rect">
            <a:avLst/>
          </a:prstGeom>
        </p:spPr>
      </p:pic>
      <p:sp>
        <p:nvSpPr>
          <p:cNvPr id="25" name="Text 19"/>
          <p:cNvSpPr txBox="1"/>
          <p:nvPr/>
        </p:nvSpPr>
        <p:spPr>
          <a:xfrm>
            <a:off x="9948672" y="1874520"/>
            <a:ext cx="1645920" cy="274320"/>
          </a:xfrm>
          <a:prstGeom prst="rect">
            <a:avLst/>
          </a:prstGeom>
          <a:noFill/>
          <a:ln/>
        </p:spPr>
        <p:txBody>
          <a:bodyPr wrap="square" lIns="0" tIns="0" rIns="0" bIns="0" rtlCol="0" anchor="ctr"/>
          <a:lstStyle/>
          <a:p>
            <a:pPr marL="0" indent="0">
              <a:buNone/>
            </a:pPr>
            <a:r>
              <a:rPr lang="en-US" sz="1100" b="1" kern="0" spc="100" dirty="0">
                <a:solidFill>
                  <a:srgbClr val="028A3D"/>
                </a:solidFill>
              </a:rPr>
              <a:t>PEDIATRICS</a:t>
            </a:r>
            <a:endParaRPr lang="en-US" sz="1100" dirty="0"/>
          </a:p>
        </p:txBody>
      </p:sp>
      <p:sp>
        <p:nvSpPr>
          <p:cNvPr id="26" name="Text 20"/>
          <p:cNvSpPr txBox="1"/>
          <p:nvPr/>
        </p:nvSpPr>
        <p:spPr>
          <a:xfrm>
            <a:off x="9281160" y="2423160"/>
            <a:ext cx="2240280" cy="548640"/>
          </a:xfrm>
          <a:prstGeom prst="rect">
            <a:avLst/>
          </a:prstGeom>
          <a:noFill/>
          <a:ln/>
        </p:spPr>
        <p:txBody>
          <a:bodyPr wrap="square" lIns="0" tIns="0" rIns="0" bIns="0" rtlCol="0" anchor="t"/>
          <a:lstStyle/>
          <a:p>
            <a:pPr marL="0" indent="0">
              <a:buNone/>
            </a:pPr>
            <a:r>
              <a:rPr lang="en-US" sz="1500" b="1" dirty="0">
                <a:solidFill>
                  <a:srgbClr val="002551"/>
                </a:solidFill>
              </a:rPr>
              <a:t>Dr. Sleem F'Guyer, MD, FAAP</a:t>
            </a:r>
            <a:endParaRPr lang="en-US" sz="1500" dirty="0"/>
          </a:p>
        </p:txBody>
      </p:sp>
      <p:sp>
        <p:nvSpPr>
          <p:cNvPr id="27" name="Text 21"/>
          <p:cNvSpPr txBox="1"/>
          <p:nvPr/>
        </p:nvSpPr>
        <p:spPr>
          <a:xfrm>
            <a:off x="9281160" y="3017520"/>
            <a:ext cx="2240280" cy="777240"/>
          </a:xfrm>
          <a:prstGeom prst="rect">
            <a:avLst/>
          </a:prstGeom>
          <a:noFill/>
          <a:ln/>
        </p:spPr>
        <p:txBody>
          <a:bodyPr wrap="square" lIns="0" tIns="0" rIns="0" bIns="0" rtlCol="0" anchor="t"/>
          <a:lstStyle/>
          <a:p>
            <a:pPr marL="0" indent="0">
              <a:buNone/>
            </a:pPr>
            <a:r>
              <a:rPr lang="en-US" sz="1200" dirty="0">
                <a:solidFill>
                  <a:srgbClr val="1B2733"/>
                </a:solidFill>
              </a:rPr>
              <a:t>Board-certified; All Around Pediatrics, St. Cloud.</a:t>
            </a:r>
            <a:endParaRPr lang="en-US" sz="1200" dirty="0"/>
          </a:p>
        </p:txBody>
      </p:sp>
      <p:sp>
        <p:nvSpPr>
          <p:cNvPr id="28" name="CTA panel"/>
          <p:cNvSpPr/>
          <p:nvPr/>
        </p:nvSpPr>
        <p:spPr>
          <a:xfrm>
            <a:off x="548640" y="4114800"/>
            <a:ext cx="11064240" cy="1965960"/>
          </a:xfrm>
          <a:prstGeom prst="roundRect">
            <a:avLst>
              <a:gd name="adj" fmla="val 4651"/>
            </a:avLst>
          </a:prstGeom>
          <a:solidFill>
            <a:srgbClr val="002551"/>
          </a:solidFill>
          <a:ln w="15875">
            <a:solidFill>
              <a:srgbClr val="002551"/>
            </a:solidFill>
            <a:prstDash val="solid"/>
          </a:ln>
        </p:spPr>
        <p:txBody>
          <a:bodyPr/>
          <a:lstStyle/>
          <a:p>
            <a:endParaRPr lang="en-US"/>
          </a:p>
        </p:txBody>
      </p:sp>
      <p:sp>
        <p:nvSpPr>
          <p:cNvPr id="29" name="Text 23"/>
          <p:cNvSpPr txBox="1"/>
          <p:nvPr/>
        </p:nvSpPr>
        <p:spPr>
          <a:xfrm>
            <a:off x="822960" y="4251960"/>
            <a:ext cx="6949440" cy="457200"/>
          </a:xfrm>
          <a:prstGeom prst="rect">
            <a:avLst/>
          </a:prstGeom>
          <a:noFill/>
          <a:ln/>
        </p:spPr>
        <p:txBody>
          <a:bodyPr wrap="square" lIns="0" tIns="0" rIns="0" bIns="0" rtlCol="0" anchor="ctr"/>
          <a:lstStyle/>
          <a:p>
            <a:pPr marL="0" indent="0">
              <a:buNone/>
            </a:pPr>
            <a:r>
              <a:rPr lang="en-US" sz="2400" b="1" dirty="0">
                <a:solidFill>
                  <a:srgbClr val="FFFFFF"/>
                </a:solidFill>
              </a:rPr>
              <a:t>Let's Find Out What Your Practice Is Really Earning</a:t>
            </a:r>
            <a:endParaRPr lang="en-US" sz="2400" dirty="0"/>
          </a:p>
        </p:txBody>
      </p:sp>
      <p:sp>
        <p:nvSpPr>
          <p:cNvPr id="30" name="Text 24"/>
          <p:cNvSpPr txBox="1"/>
          <p:nvPr/>
        </p:nvSpPr>
        <p:spPr>
          <a:xfrm>
            <a:off x="822960" y="4736592"/>
            <a:ext cx="6949440" cy="292608"/>
          </a:xfrm>
          <a:prstGeom prst="rect">
            <a:avLst/>
          </a:prstGeom>
          <a:noFill/>
          <a:ln/>
        </p:spPr>
        <p:txBody>
          <a:bodyPr wrap="square" lIns="0" tIns="0" rIns="0" bIns="0" rtlCol="0" anchor="ctr"/>
          <a:lstStyle/>
          <a:p>
            <a:pPr marL="0" indent="0">
              <a:buNone/>
            </a:pPr>
            <a:r>
              <a:rPr lang="en-US" sz="1400" dirty="0">
                <a:solidFill>
                  <a:srgbClr val="6FD3DC"/>
                </a:solidFill>
              </a:rPr>
              <a:t>A Revenue-to-Cash &amp; Financial Health Review covers:</a:t>
            </a:r>
            <a:endParaRPr lang="en-US" sz="1400" dirty="0"/>
          </a:p>
        </p:txBody>
      </p:sp>
      <p:pic>
        <p:nvPicPr>
          <p:cNvPr id="31" name="Image 4" descr="preencoded.png"/>
          <p:cNvPicPr>
            <a:picLocks noChangeAspect="1"/>
          </p:cNvPicPr>
          <p:nvPr/>
        </p:nvPicPr>
        <p:blipFill>
          <a:blip r:embed="rId7"/>
          <a:stretch>
            <a:fillRect/>
          </a:stretch>
        </p:blipFill>
        <p:spPr>
          <a:xfrm>
            <a:off x="822960" y="5148072"/>
            <a:ext cx="182880" cy="182880"/>
          </a:xfrm>
          <a:prstGeom prst="rect">
            <a:avLst/>
          </a:prstGeom>
        </p:spPr>
      </p:pic>
      <p:sp>
        <p:nvSpPr>
          <p:cNvPr id="32" name="Text 25"/>
          <p:cNvSpPr txBox="1"/>
          <p:nvPr/>
        </p:nvSpPr>
        <p:spPr>
          <a:xfrm>
            <a:off x="1097280" y="5102352"/>
            <a:ext cx="3108960" cy="274320"/>
          </a:xfrm>
          <a:prstGeom prst="rect">
            <a:avLst/>
          </a:prstGeom>
          <a:noFill/>
          <a:ln/>
        </p:spPr>
        <p:txBody>
          <a:bodyPr wrap="square" lIns="0" tIns="0" rIns="0" bIns="0" rtlCol="0" anchor="ctr"/>
          <a:lstStyle/>
          <a:p>
            <a:pPr marL="0" indent="0">
              <a:buNone/>
            </a:pPr>
            <a:r>
              <a:rPr lang="en-US" sz="1400" dirty="0">
                <a:solidFill>
                  <a:srgbClr val="FFFFFF"/>
                </a:solidFill>
              </a:rPr>
              <a:t>Claims, visit to payment</a:t>
            </a:r>
            <a:endParaRPr lang="en-US" sz="1400" dirty="0"/>
          </a:p>
        </p:txBody>
      </p:sp>
      <p:pic>
        <p:nvPicPr>
          <p:cNvPr id="33" name="Image 5" descr="preencoded.png"/>
          <p:cNvPicPr>
            <a:picLocks noChangeAspect="1"/>
          </p:cNvPicPr>
          <p:nvPr/>
        </p:nvPicPr>
        <p:blipFill>
          <a:blip r:embed="rId7"/>
          <a:stretch>
            <a:fillRect/>
          </a:stretch>
        </p:blipFill>
        <p:spPr>
          <a:xfrm>
            <a:off x="822960" y="5449824"/>
            <a:ext cx="182880" cy="182880"/>
          </a:xfrm>
          <a:prstGeom prst="rect">
            <a:avLst/>
          </a:prstGeom>
        </p:spPr>
      </p:pic>
      <p:sp>
        <p:nvSpPr>
          <p:cNvPr id="34" name="Text 26"/>
          <p:cNvSpPr txBox="1"/>
          <p:nvPr/>
        </p:nvSpPr>
        <p:spPr>
          <a:xfrm>
            <a:off x="1097280" y="5404104"/>
            <a:ext cx="3108960" cy="274320"/>
          </a:xfrm>
          <a:prstGeom prst="rect">
            <a:avLst/>
          </a:prstGeom>
          <a:noFill/>
          <a:ln/>
        </p:spPr>
        <p:txBody>
          <a:bodyPr wrap="square" lIns="0" tIns="0" rIns="0" bIns="0" rtlCol="0" anchor="ctr"/>
          <a:lstStyle/>
          <a:p>
            <a:pPr marL="0" indent="0">
              <a:buNone/>
            </a:pPr>
            <a:r>
              <a:rPr lang="en-US" sz="1400" dirty="0">
                <a:solidFill>
                  <a:srgbClr val="FFFFFF"/>
                </a:solidFill>
              </a:rPr>
              <a:t>"Paid" vs. bank deposits</a:t>
            </a:r>
            <a:endParaRPr lang="en-US" sz="1400" dirty="0"/>
          </a:p>
        </p:txBody>
      </p:sp>
      <p:pic>
        <p:nvPicPr>
          <p:cNvPr id="35" name="Image 6" descr="preencoded.png"/>
          <p:cNvPicPr>
            <a:picLocks noChangeAspect="1"/>
          </p:cNvPicPr>
          <p:nvPr/>
        </p:nvPicPr>
        <p:blipFill>
          <a:blip r:embed="rId7"/>
          <a:stretch>
            <a:fillRect/>
          </a:stretch>
        </p:blipFill>
        <p:spPr>
          <a:xfrm>
            <a:off x="822960" y="5751576"/>
            <a:ext cx="182880" cy="182880"/>
          </a:xfrm>
          <a:prstGeom prst="rect">
            <a:avLst/>
          </a:prstGeom>
        </p:spPr>
      </p:pic>
      <p:sp>
        <p:nvSpPr>
          <p:cNvPr id="36" name="Text 27"/>
          <p:cNvSpPr txBox="1"/>
          <p:nvPr/>
        </p:nvSpPr>
        <p:spPr>
          <a:xfrm>
            <a:off x="1097280" y="5705856"/>
            <a:ext cx="3108960" cy="274320"/>
          </a:xfrm>
          <a:prstGeom prst="rect">
            <a:avLst/>
          </a:prstGeom>
          <a:noFill/>
          <a:ln/>
        </p:spPr>
        <p:txBody>
          <a:bodyPr wrap="square" lIns="0" tIns="0" rIns="0" bIns="0" rtlCol="0" anchor="ctr"/>
          <a:lstStyle/>
          <a:p>
            <a:pPr marL="0" indent="0">
              <a:buNone/>
            </a:pPr>
            <a:r>
              <a:rPr lang="en-US" sz="1400" dirty="0">
                <a:solidFill>
                  <a:srgbClr val="FFFFFF"/>
                </a:solidFill>
              </a:rPr>
              <a:t>Denial and payment trends</a:t>
            </a:r>
            <a:endParaRPr lang="en-US" sz="1400" dirty="0"/>
          </a:p>
        </p:txBody>
      </p:sp>
      <p:pic>
        <p:nvPicPr>
          <p:cNvPr id="37" name="Image 7" descr="preencoded.png"/>
          <p:cNvPicPr>
            <a:picLocks noChangeAspect="1"/>
          </p:cNvPicPr>
          <p:nvPr/>
        </p:nvPicPr>
        <p:blipFill>
          <a:blip r:embed="rId7"/>
          <a:stretch>
            <a:fillRect/>
          </a:stretch>
        </p:blipFill>
        <p:spPr>
          <a:xfrm>
            <a:off x="4297680" y="5148072"/>
            <a:ext cx="182880" cy="182880"/>
          </a:xfrm>
          <a:prstGeom prst="rect">
            <a:avLst/>
          </a:prstGeom>
        </p:spPr>
      </p:pic>
      <p:sp>
        <p:nvSpPr>
          <p:cNvPr id="38" name="Text 28"/>
          <p:cNvSpPr txBox="1"/>
          <p:nvPr/>
        </p:nvSpPr>
        <p:spPr>
          <a:xfrm>
            <a:off x="4572000" y="5102352"/>
            <a:ext cx="3108960" cy="274320"/>
          </a:xfrm>
          <a:prstGeom prst="rect">
            <a:avLst/>
          </a:prstGeom>
          <a:noFill/>
          <a:ln/>
        </p:spPr>
        <p:txBody>
          <a:bodyPr wrap="square" lIns="0" tIns="0" rIns="0" bIns="0" rtlCol="0" anchor="ctr"/>
          <a:lstStyle/>
          <a:p>
            <a:pPr marL="0" indent="0">
              <a:buNone/>
            </a:pPr>
            <a:r>
              <a:rPr lang="en-US" sz="1400" dirty="0">
                <a:solidFill>
                  <a:srgbClr val="FFFFFF"/>
                </a:solidFill>
              </a:rPr>
              <a:t>Cost and subscription leaks</a:t>
            </a:r>
            <a:endParaRPr lang="en-US" sz="1400" dirty="0"/>
          </a:p>
        </p:txBody>
      </p:sp>
      <p:pic>
        <p:nvPicPr>
          <p:cNvPr id="39" name="Image 8" descr="preencoded.png"/>
          <p:cNvPicPr>
            <a:picLocks noChangeAspect="1"/>
          </p:cNvPicPr>
          <p:nvPr/>
        </p:nvPicPr>
        <p:blipFill>
          <a:blip r:embed="rId7"/>
          <a:stretch>
            <a:fillRect/>
          </a:stretch>
        </p:blipFill>
        <p:spPr>
          <a:xfrm>
            <a:off x="4297680" y="5449824"/>
            <a:ext cx="182880" cy="182880"/>
          </a:xfrm>
          <a:prstGeom prst="rect">
            <a:avLst/>
          </a:prstGeom>
        </p:spPr>
      </p:pic>
      <p:sp>
        <p:nvSpPr>
          <p:cNvPr id="40" name="Text 29"/>
          <p:cNvSpPr txBox="1"/>
          <p:nvPr/>
        </p:nvSpPr>
        <p:spPr>
          <a:xfrm>
            <a:off x="4572000" y="5404104"/>
            <a:ext cx="3108960" cy="274320"/>
          </a:xfrm>
          <a:prstGeom prst="rect">
            <a:avLst/>
          </a:prstGeom>
          <a:noFill/>
          <a:ln/>
        </p:spPr>
        <p:txBody>
          <a:bodyPr wrap="square" lIns="0" tIns="0" rIns="0" bIns="0" rtlCol="0" anchor="ctr"/>
          <a:lstStyle/>
          <a:p>
            <a:pPr marL="0" indent="0">
              <a:buNone/>
            </a:pPr>
            <a:r>
              <a:rPr lang="en-US" sz="1400" dirty="0">
                <a:solidFill>
                  <a:srgbClr val="FFFFFF"/>
                </a:solidFill>
              </a:rPr>
              <a:t>Tax and growth priorities</a:t>
            </a:r>
            <a:endParaRPr lang="en-US" sz="1400" dirty="0"/>
          </a:p>
        </p:txBody>
      </p:sp>
      <p:sp>
        <p:nvSpPr>
          <p:cNvPr id="41" name="Contact panel"/>
          <p:cNvSpPr/>
          <p:nvPr/>
        </p:nvSpPr>
        <p:spPr>
          <a:xfrm>
            <a:off x="7955280" y="4343400"/>
            <a:ext cx="3429000" cy="1508760"/>
          </a:xfrm>
          <a:prstGeom prst="roundRect">
            <a:avLst>
              <a:gd name="adj" fmla="val 6061"/>
            </a:avLst>
          </a:prstGeom>
          <a:solidFill>
            <a:srgbClr val="028A3D"/>
          </a:solidFill>
          <a:ln w="15875">
            <a:solidFill>
              <a:srgbClr val="028A3D"/>
            </a:solidFill>
            <a:prstDash val="solid"/>
          </a:ln>
        </p:spPr>
        <p:txBody>
          <a:bodyPr/>
          <a:lstStyle/>
          <a:p>
            <a:endParaRPr lang="en-US"/>
          </a:p>
        </p:txBody>
      </p:sp>
      <p:pic>
        <p:nvPicPr>
          <p:cNvPr id="42" name="Image 9" descr="preencoded.png"/>
          <p:cNvPicPr>
            <a:picLocks noChangeAspect="1"/>
          </p:cNvPicPr>
          <p:nvPr/>
        </p:nvPicPr>
        <p:blipFill>
          <a:blip r:embed="rId8"/>
          <a:stretch>
            <a:fillRect/>
          </a:stretch>
        </p:blipFill>
        <p:spPr>
          <a:xfrm>
            <a:off x="8183880" y="4526280"/>
            <a:ext cx="411480" cy="411480"/>
          </a:xfrm>
          <a:prstGeom prst="rect">
            <a:avLst/>
          </a:prstGeom>
        </p:spPr>
      </p:pic>
      <p:sp>
        <p:nvSpPr>
          <p:cNvPr id="43" name="Text 31"/>
          <p:cNvSpPr txBox="1"/>
          <p:nvPr/>
        </p:nvSpPr>
        <p:spPr>
          <a:xfrm>
            <a:off x="8732520" y="4526280"/>
            <a:ext cx="2560320" cy="411480"/>
          </a:xfrm>
          <a:prstGeom prst="rect">
            <a:avLst/>
          </a:prstGeom>
          <a:noFill/>
          <a:ln/>
        </p:spPr>
        <p:txBody>
          <a:bodyPr wrap="square" lIns="0" tIns="0" rIns="0" bIns="0" rtlCol="0" anchor="ctr"/>
          <a:lstStyle/>
          <a:p>
            <a:pPr marL="0" indent="0">
              <a:buNone/>
            </a:pPr>
            <a:r>
              <a:rPr lang="en-US" sz="1700" b="1" dirty="0">
                <a:solidFill>
                  <a:srgbClr val="FFFFFF"/>
                </a:solidFill>
              </a:rPr>
              <a:t>Schedule your review</a:t>
            </a:r>
            <a:endParaRPr lang="en-US" sz="1700" dirty="0"/>
          </a:p>
        </p:txBody>
      </p:sp>
      <p:sp>
        <p:nvSpPr>
          <p:cNvPr id="44" name="Contact details"/>
          <p:cNvSpPr txBox="1"/>
          <p:nvPr/>
        </p:nvSpPr>
        <p:spPr>
          <a:xfrm>
            <a:off x="8183880" y="5074920"/>
            <a:ext cx="3108960" cy="640080"/>
          </a:xfrm>
          <a:prstGeom prst="rect">
            <a:avLst/>
          </a:prstGeom>
          <a:noFill/>
          <a:ln/>
        </p:spPr>
        <p:txBody>
          <a:bodyPr wrap="square" lIns="0" tIns="0" rIns="0" bIns="0" rtlCol="0" anchor="t"/>
          <a:lstStyle/>
          <a:p>
            <a:pPr marL="0" indent="0">
              <a:buNone/>
            </a:pPr>
            <a:r>
              <a:rPr lang="en-US" sz="1300" dirty="0">
                <a:solidFill>
                  <a:srgbClr val="FFFFFF"/>
                </a:solidFill>
              </a:rPr>
              <a:t>[407-298-3900]</a:t>
            </a:r>
            <a:endParaRPr lang="en-US" sz="1300" dirty="0"/>
          </a:p>
          <a:p>
            <a:pPr marL="0" indent="0">
              <a:buNone/>
            </a:pPr>
            <a:r>
              <a:rPr lang="en-US" sz="1300" dirty="0">
                <a:solidFill>
                  <a:srgbClr val="FFFFFF"/>
                </a:solidFill>
              </a:rPr>
              <a:t>[info@mediclaimz.com]   [www.mediclaimz.com]</a:t>
            </a:r>
            <a:endParaRPr lang="en-US" sz="1300" dirty="0"/>
          </a:p>
        </p:txBody>
      </p:sp>
      <p:sp>
        <p:nvSpPr>
          <p:cNvPr id="45" name="Slide Number Placeholder 0"/>
          <p:cNvSpPr>
            <a:spLocks noGrp="1"/>
          </p:cNvSpPr>
          <p:nvPr>
            <p:ph type="sldNum" sz="quarter" idx="4294967295"/>
          </p:nvPr>
        </p:nvSpPr>
        <p:spPr>
          <a:xfrm>
            <a:off x="11292840" y="6400800"/>
            <a:ext cx="320040" cy="274320"/>
          </a:xfrm>
          <a:prstGeom prst="rect">
            <a:avLst/>
          </a:prstGeom>
          <a:extLst>
            <a:ext uri="{C572A759-6A51-4108-AA02-DFA0A04FC94B}">
              <ma14:wrappingTextBoxFlag xmlns:ma14="http://schemas.microsoft.com/office/mac/drawingml/2011/main" xmlns="" val="0"/>
            </a:ext>
          </a:extLst>
        </p:spPr>
        <p:txBody>
          <a:bodyPr/>
          <a:lstStyle>
            <a:lvl1pPr>
              <a:defRPr sz="1000">
                <a:solidFill>
                  <a:srgbClr val="5A6B7B"/>
                </a:solidFill>
              </a:defRPr>
            </a:lvl1pPr>
          </a:lstStyle>
          <a:p>
            <a:pPr algn="r"/>
            <a:fld id="{F7021451-1387-4CA6-816F-3879F97B5CBC}" type="slidenum">
              <a:rPr lang="en-US" b="0"/>
              <a:t>5</a:t>
            </a:fld>
            <a:endParaRPr lang="en-US"/>
          </a:p>
        </p:txBody>
      </p:sp>
    </p:spTree>
  </p:cSld>
  <p:clrMapOvr>
    <a:masterClrMapping/>
  </p:clrMapOvr>
</p:sld>
</file>

<file path=ppt/theme/theme1.xml><?xml version="1.0" encoding="utf-8"?>
<a:theme xmlns:a="http://schemas.openxmlformats.org/drawingml/2006/main" name="Mediclaimz">
  <a:themeElements>
    <a:clrScheme name="Mediclaimz">
      <a:dk1>
        <a:srgbClr val="1B2733"/>
      </a:dk1>
      <a:lt1>
        <a:srgbClr val="FFFFFF"/>
      </a:lt1>
      <a:dk2>
        <a:srgbClr val="002551"/>
      </a:dk2>
      <a:lt2>
        <a:srgbClr val="EEF4F7"/>
      </a:lt2>
      <a:accent1>
        <a:srgbClr val="00A0AF"/>
      </a:accent1>
      <a:accent2>
        <a:srgbClr val="028A3D"/>
      </a:accent2>
      <a:accent3>
        <a:srgbClr val="002551"/>
      </a:accent3>
      <a:accent4>
        <a:srgbClr val="6FC3CC"/>
      </a:accent4>
      <a:accent5>
        <a:srgbClr val="7BC08F"/>
      </a:accent5>
      <a:accent6>
        <a:srgbClr val="5A6B7B"/>
      </a:accent6>
      <a:hlink>
        <a:srgbClr val="00A0AF"/>
      </a:hlink>
      <a:folHlink>
        <a:srgbClr val="5A6B7B"/>
      </a:folHlink>
    </a:clrScheme>
    <a:fontScheme name="Mediclaimz">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22</TotalTime>
  <Words>2193</Words>
  <Application>Microsoft Office PowerPoint</Application>
  <PresentationFormat>Widescreen</PresentationFormat>
  <Paragraphs>135</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Mediclaimz</vt:lpstr>
      <vt:lpstr>Our CPAs Kept Seeing the Same Problem</vt:lpstr>
      <vt:lpstr>"Paid" in the System Isn't Proof the Money Arrived</vt:lpstr>
      <vt:lpstr>CPA-Backed, End-to-End Revenue Cycle Management</vt:lpstr>
      <vt:lpstr>Two Expert Teams, One Roof, Every Step Covered</vt:lpstr>
      <vt:lpstr>Trusted by Physicians Across Specialties</vt:lpstr>
    </vt:vector>
  </TitlesOfParts>
  <Company>Mediclaimz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Mediclaimz — Practice Presentation</dc:title>
  <dc:subject>PptxGenJS Presentation</dc:subject>
  <dc:creator>Mediclaimz</dc:creator>
  <cp:lastModifiedBy>Hamid Khan</cp:lastModifiedBy>
  <cp:revision>3</cp:revision>
  <dcterms:created xsi:type="dcterms:W3CDTF">2026-10-21T14:40:58Z</dcterms:created>
  <dcterms:modified xsi:type="dcterms:W3CDTF">2026-10-21T15:05:00Z</dcterms:modified>
</cp:coreProperties>
</file>